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62" r:id="rId3"/>
    <p:sldId id="259" r:id="rId4"/>
    <p:sldId id="260" r:id="rId5"/>
    <p:sldId id="266" r:id="rId6"/>
    <p:sldId id="267" r:id="rId7"/>
    <p:sldId id="269" r:id="rId8"/>
    <p:sldId id="270" r:id="rId9"/>
    <p:sldId id="278" r:id="rId10"/>
    <p:sldId id="268" r:id="rId11"/>
    <p:sldId id="271" r:id="rId12"/>
    <p:sldId id="273" r:id="rId13"/>
    <p:sldId id="276" r:id="rId14"/>
    <p:sldId id="277" r:id="rId15"/>
    <p:sldId id="261" r:id="rId16"/>
    <p:sldId id="281" r:id="rId17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9131-9F4C-4221-B8A2-F3C9597F6A54}" type="datetimeFigureOut">
              <a:rPr lang="nb-NO" smtClean="0"/>
              <a:pPr/>
              <a:t>30.01.2013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52AB-1C00-4E1B-A392-6329DAAE381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9131-9F4C-4221-B8A2-F3C9597F6A54}" type="datetimeFigureOut">
              <a:rPr lang="nb-NO" smtClean="0"/>
              <a:pPr/>
              <a:t>30.01.2013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52AB-1C00-4E1B-A392-6329DAAE381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9131-9F4C-4221-B8A2-F3C9597F6A54}" type="datetimeFigureOut">
              <a:rPr lang="nb-NO" smtClean="0"/>
              <a:pPr/>
              <a:t>30.01.2013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52AB-1C00-4E1B-A392-6329DAAE381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9131-9F4C-4221-B8A2-F3C9597F6A54}" type="datetimeFigureOut">
              <a:rPr lang="nb-NO" smtClean="0"/>
              <a:pPr/>
              <a:t>30.01.2013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52AB-1C00-4E1B-A392-6329DAAE381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9131-9F4C-4221-B8A2-F3C9597F6A54}" type="datetimeFigureOut">
              <a:rPr lang="nb-NO" smtClean="0"/>
              <a:pPr/>
              <a:t>30.01.2013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52AB-1C00-4E1B-A392-6329DAAE381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9131-9F4C-4221-B8A2-F3C9597F6A54}" type="datetimeFigureOut">
              <a:rPr lang="nb-NO" smtClean="0"/>
              <a:pPr/>
              <a:t>30.01.2013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52AB-1C00-4E1B-A392-6329DAAE381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9131-9F4C-4221-B8A2-F3C9597F6A54}" type="datetimeFigureOut">
              <a:rPr lang="nb-NO" smtClean="0"/>
              <a:pPr/>
              <a:t>30.01.2013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52AB-1C00-4E1B-A392-6329DAAE381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9131-9F4C-4221-B8A2-F3C9597F6A54}" type="datetimeFigureOut">
              <a:rPr lang="nb-NO" smtClean="0"/>
              <a:pPr/>
              <a:t>30.01.2013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52AB-1C00-4E1B-A392-6329DAAE381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9131-9F4C-4221-B8A2-F3C9597F6A54}" type="datetimeFigureOut">
              <a:rPr lang="nb-NO" smtClean="0"/>
              <a:pPr/>
              <a:t>30.01.2013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52AB-1C00-4E1B-A392-6329DAAE381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9131-9F4C-4221-B8A2-F3C9597F6A54}" type="datetimeFigureOut">
              <a:rPr lang="nb-NO" smtClean="0"/>
              <a:pPr/>
              <a:t>30.01.2013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52AB-1C00-4E1B-A392-6329DAAE381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9131-9F4C-4221-B8A2-F3C9597F6A54}" type="datetimeFigureOut">
              <a:rPr lang="nb-NO" smtClean="0"/>
              <a:pPr/>
              <a:t>30.01.2013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52AB-1C00-4E1B-A392-6329DAAE3817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A9131-9F4C-4221-B8A2-F3C9597F6A54}" type="datetimeFigureOut">
              <a:rPr lang="nb-NO" smtClean="0"/>
              <a:pPr/>
              <a:t>30.01.2013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D52AB-1C00-4E1B-A392-6329DAAE3817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headbiotech.wordpres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7772400" cy="1470025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sv-SE" dirty="0" smtClean="0">
                <a:latin typeface="Calibri" pitchFamily="34" charset="0"/>
              </a:rPr>
              <a:t/>
            </a:r>
            <a:br>
              <a:rPr lang="sv-SE" dirty="0" smtClean="0">
                <a:latin typeface="Calibri" pitchFamily="34" charset="0"/>
              </a:rPr>
            </a:br>
            <a:endParaRPr lang="nb-NO" dirty="0"/>
          </a:p>
        </p:txBody>
      </p:sp>
      <p:pic>
        <p:nvPicPr>
          <p:cNvPr id="1026" name="Picture 2" descr="C:\Users\hed biotch\Desktop\Bjørn\Teodor Music\Pictures\logo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268760"/>
            <a:ext cx="3689811" cy="1460550"/>
          </a:xfrm>
          <a:prstGeom prst="rect">
            <a:avLst/>
          </a:prstGeom>
          <a:noFill/>
        </p:spPr>
      </p:pic>
      <p:sp>
        <p:nvSpPr>
          <p:cNvPr id="4" name="TekstSylinder 3"/>
          <p:cNvSpPr txBox="1"/>
          <p:nvPr/>
        </p:nvSpPr>
        <p:spPr>
          <a:xfrm>
            <a:off x="2339752" y="3645024"/>
            <a:ext cx="4752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 err="1" smtClean="0">
                <a:latin typeface="Baskerville Old Face" pitchFamily="18" charset="0"/>
              </a:rPr>
              <a:t>Presentation</a:t>
            </a:r>
            <a:r>
              <a:rPr lang="nb-NO" sz="3600" dirty="0" smtClean="0">
                <a:latin typeface="Baskerville Old Face" pitchFamily="18" charset="0"/>
              </a:rPr>
              <a:t> for </a:t>
            </a:r>
            <a:r>
              <a:rPr lang="nb-NO" sz="3600" dirty="0" err="1" smtClean="0">
                <a:latin typeface="Baskerville Old Face" pitchFamily="18" charset="0"/>
              </a:rPr>
              <a:t>potential</a:t>
            </a:r>
            <a:r>
              <a:rPr lang="nb-NO" sz="3600" dirty="0" smtClean="0">
                <a:latin typeface="Baskerville Old Face" pitchFamily="18" charset="0"/>
              </a:rPr>
              <a:t> investors - 2013</a:t>
            </a:r>
            <a:endParaRPr lang="nb-NO" sz="3600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hed biotch\Desktop\Bjørn\Teodor Music\Pictures\logo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476672"/>
            <a:ext cx="3689811" cy="1460550"/>
          </a:xfrm>
          <a:prstGeom prst="rect">
            <a:avLst/>
          </a:prstGeom>
          <a:noFill/>
        </p:spPr>
      </p:pic>
      <p:sp>
        <p:nvSpPr>
          <p:cNvPr id="6" name="TekstSylinder 5"/>
          <p:cNvSpPr txBox="1"/>
          <p:nvPr/>
        </p:nvSpPr>
        <p:spPr>
          <a:xfrm>
            <a:off x="755576" y="2492896"/>
            <a:ext cx="66967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nb-NO" sz="3200" dirty="0" smtClean="0"/>
              <a:t> </a:t>
            </a:r>
            <a:r>
              <a:rPr lang="nb-NO" sz="3200" dirty="0" err="1" smtClean="0"/>
              <a:t>What</a:t>
            </a:r>
            <a:r>
              <a:rPr lang="nb-NO" sz="3200" dirty="0" smtClean="0"/>
              <a:t> makes </a:t>
            </a:r>
            <a:r>
              <a:rPr lang="nb-NO" sz="3200" b="1" dirty="0" smtClean="0"/>
              <a:t>Head </a:t>
            </a:r>
            <a:r>
              <a:rPr lang="nb-NO" sz="3200" b="1" dirty="0" err="1" smtClean="0"/>
              <a:t>Biotech</a:t>
            </a:r>
            <a:r>
              <a:rPr lang="nb-NO" sz="3200" b="1" dirty="0" smtClean="0"/>
              <a:t> </a:t>
            </a:r>
            <a:r>
              <a:rPr lang="nb-NO" sz="3200" dirty="0" err="1" smtClean="0"/>
              <a:t>unique</a:t>
            </a:r>
            <a:r>
              <a:rPr lang="nb-NO" sz="3200" dirty="0" smtClean="0"/>
              <a:t> and </a:t>
            </a:r>
            <a:r>
              <a:rPr lang="nb-NO" sz="3200" dirty="0" err="1" smtClean="0"/>
              <a:t>what</a:t>
            </a:r>
            <a:r>
              <a:rPr lang="nb-NO" sz="3200" dirty="0" smtClean="0"/>
              <a:t> are </a:t>
            </a:r>
            <a:r>
              <a:rPr lang="nb-NO" sz="3200" dirty="0" err="1" smtClean="0"/>
              <a:t>we</a:t>
            </a:r>
            <a:r>
              <a:rPr lang="nb-NO" sz="3200" dirty="0" smtClean="0"/>
              <a:t> </a:t>
            </a:r>
            <a:r>
              <a:rPr lang="nb-NO" sz="3200" dirty="0" err="1" smtClean="0"/>
              <a:t>trying</a:t>
            </a:r>
            <a:r>
              <a:rPr lang="nb-NO" sz="3200" dirty="0" smtClean="0"/>
              <a:t> to </a:t>
            </a:r>
            <a:r>
              <a:rPr lang="nb-NO" sz="3200" dirty="0" err="1" smtClean="0"/>
              <a:t>solve</a:t>
            </a:r>
            <a:r>
              <a:rPr lang="nb-NO" sz="3200" dirty="0" smtClean="0"/>
              <a:t>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nb-NO" sz="3200" dirty="0" smtClean="0"/>
              <a:t> </a:t>
            </a:r>
            <a:r>
              <a:rPr lang="nb-NO" sz="3200" dirty="0" err="1" smtClean="0"/>
              <a:t>What</a:t>
            </a:r>
            <a:r>
              <a:rPr lang="nb-NO" sz="3200" dirty="0" smtClean="0"/>
              <a:t> is </a:t>
            </a:r>
            <a:r>
              <a:rPr lang="nb-NO" sz="3200" b="1" dirty="0" smtClean="0"/>
              <a:t>Head </a:t>
            </a:r>
            <a:r>
              <a:rPr lang="nb-NO" sz="3200" b="1" dirty="0" err="1" smtClean="0"/>
              <a:t>Biotech’s</a:t>
            </a:r>
            <a:r>
              <a:rPr lang="nb-NO" sz="3200" b="1" dirty="0" smtClean="0"/>
              <a:t> </a:t>
            </a:r>
            <a:r>
              <a:rPr lang="nb-NO" sz="3200" dirty="0" err="1" smtClean="0"/>
              <a:t>approach</a:t>
            </a:r>
            <a:r>
              <a:rPr lang="nb-NO" sz="3200" dirty="0" smtClean="0"/>
              <a:t>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nb-NO" sz="3200" dirty="0" smtClean="0"/>
              <a:t> </a:t>
            </a:r>
            <a:r>
              <a:rPr lang="nb-NO" sz="3200" dirty="0" err="1" smtClean="0"/>
              <a:t>Investment</a:t>
            </a:r>
            <a:r>
              <a:rPr lang="nb-NO" sz="3200" dirty="0" smtClean="0"/>
              <a:t> </a:t>
            </a:r>
            <a:r>
              <a:rPr lang="nb-NO" sz="3200" dirty="0" err="1" smtClean="0"/>
              <a:t>packages</a:t>
            </a:r>
            <a:r>
              <a:rPr lang="nb-NO" sz="32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 </a:t>
            </a:r>
            <a:r>
              <a:rPr lang="nb-NO" dirty="0" err="1" smtClean="0"/>
              <a:t>What</a:t>
            </a:r>
            <a:r>
              <a:rPr lang="nb-NO" dirty="0" smtClean="0"/>
              <a:t> makes </a:t>
            </a:r>
            <a:r>
              <a:rPr lang="nb-NO" b="1" dirty="0" smtClean="0">
                <a:solidFill>
                  <a:srgbClr val="00B050"/>
                </a:solidFill>
              </a:rPr>
              <a:t>Head </a:t>
            </a:r>
            <a:r>
              <a:rPr lang="nb-NO" b="1" dirty="0" err="1" smtClean="0">
                <a:solidFill>
                  <a:srgbClr val="00B050"/>
                </a:solidFill>
              </a:rPr>
              <a:t>Biotech</a:t>
            </a:r>
            <a:r>
              <a:rPr lang="nb-NO" b="1" dirty="0" smtClean="0">
                <a:solidFill>
                  <a:srgbClr val="00B050"/>
                </a:solidFill>
              </a:rPr>
              <a:t> </a:t>
            </a:r>
            <a:r>
              <a:rPr lang="nb-NO" dirty="0" err="1" smtClean="0"/>
              <a:t>unique</a:t>
            </a:r>
            <a:r>
              <a:rPr lang="nb-NO" dirty="0" smtClean="0"/>
              <a:t>?</a:t>
            </a:r>
            <a:br>
              <a:rPr lang="nb-NO" dirty="0" smtClean="0"/>
            </a:br>
            <a:endParaRPr lang="nb-NO" sz="24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841057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hed biotch\Desktop\Bjørn\Teodor Music\Pictures\logo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5157192"/>
            <a:ext cx="3689811" cy="1460550"/>
          </a:xfrm>
          <a:prstGeom prst="rect">
            <a:avLst/>
          </a:prstGeom>
          <a:noFill/>
        </p:spPr>
      </p:pic>
      <p:sp>
        <p:nvSpPr>
          <p:cNvPr id="7" name="Avrundet rektangel 6"/>
          <p:cNvSpPr/>
          <p:nvPr/>
        </p:nvSpPr>
        <p:spPr>
          <a:xfrm>
            <a:off x="6516216" y="4221088"/>
            <a:ext cx="936104" cy="50405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Buet linje 15"/>
          <p:cNvCxnSpPr/>
          <p:nvPr/>
        </p:nvCxnSpPr>
        <p:spPr>
          <a:xfrm rot="10800000" flipV="1">
            <a:off x="5652120" y="4725144"/>
            <a:ext cx="1512168" cy="864096"/>
          </a:xfrm>
          <a:prstGeom prst="curvedConnector3">
            <a:avLst>
              <a:gd name="adj1" fmla="val -391"/>
            </a:avLst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ktangel 18"/>
          <p:cNvSpPr/>
          <p:nvPr/>
        </p:nvSpPr>
        <p:spPr>
          <a:xfrm>
            <a:off x="3131840" y="1052736"/>
            <a:ext cx="2304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err="1" smtClean="0"/>
              <a:t>Fact</a:t>
            </a:r>
            <a:r>
              <a:rPr lang="nb-NO" sz="3200" b="1" dirty="0" smtClean="0"/>
              <a:t>: Eu -&gt; 0 </a:t>
            </a:r>
            <a:endParaRPr lang="nb-NO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hed biotch\Desktop\Bjørn\Teodor Music\Pictures\logo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60648"/>
            <a:ext cx="2537683" cy="1004499"/>
          </a:xfrm>
          <a:prstGeom prst="rect">
            <a:avLst/>
          </a:prstGeom>
          <a:noFill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204864"/>
            <a:ext cx="4680520" cy="4042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Bildeforklaring med linje 2 (loddrett strek) 7"/>
          <p:cNvSpPr/>
          <p:nvPr/>
        </p:nvSpPr>
        <p:spPr>
          <a:xfrm>
            <a:off x="5148064" y="1844824"/>
            <a:ext cx="3744416" cy="2160240"/>
          </a:xfrm>
          <a:prstGeom prst="accentCallout2">
            <a:avLst>
              <a:gd name="adj1" fmla="val 28404"/>
              <a:gd name="adj2" fmla="val -3620"/>
              <a:gd name="adj3" fmla="val 41"/>
              <a:gd name="adj4" fmla="val -3784"/>
              <a:gd name="adj5" fmla="val 100064"/>
              <a:gd name="adj6" fmla="val -34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Head </a:t>
            </a:r>
            <a:r>
              <a:rPr lang="nb-NO" dirty="0" err="1" smtClean="0"/>
              <a:t>Biotech’s</a:t>
            </a:r>
            <a:r>
              <a:rPr lang="nb-NO" dirty="0" smtClean="0"/>
              <a:t> </a:t>
            </a:r>
            <a:r>
              <a:rPr lang="nb-NO" dirty="0" err="1" smtClean="0"/>
              <a:t>version</a:t>
            </a:r>
            <a:r>
              <a:rPr lang="nb-NO" dirty="0" smtClean="0"/>
              <a:t> of </a:t>
            </a:r>
            <a:r>
              <a:rPr lang="nb-NO" b="1" dirty="0" err="1" smtClean="0"/>
              <a:t>fourth</a:t>
            </a:r>
            <a:r>
              <a:rPr lang="nb-NO" b="1" dirty="0" smtClean="0"/>
              <a:t> </a:t>
            </a:r>
            <a:r>
              <a:rPr lang="nb-NO" b="1" dirty="0" err="1" smtClean="0"/>
              <a:t>law</a:t>
            </a:r>
            <a:r>
              <a:rPr lang="nb-NO" b="1" dirty="0" smtClean="0"/>
              <a:t> of </a:t>
            </a:r>
            <a:r>
              <a:rPr lang="nb-NO" b="1" dirty="0" err="1" smtClean="0"/>
              <a:t>thermodynamics</a:t>
            </a:r>
            <a:r>
              <a:rPr lang="nb-NO" dirty="0" smtClean="0"/>
              <a:t> </a:t>
            </a:r>
            <a:r>
              <a:rPr lang="nb-NO" dirty="0" err="1" smtClean="0"/>
              <a:t>states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the </a:t>
            </a:r>
            <a:r>
              <a:rPr lang="nb-NO" dirty="0" err="1" smtClean="0"/>
              <a:t>universe</a:t>
            </a:r>
            <a:r>
              <a:rPr lang="nb-NO" dirty="0" smtClean="0"/>
              <a:t> can </a:t>
            </a:r>
            <a:r>
              <a:rPr lang="nb-NO" dirty="0" err="1" smtClean="0"/>
              <a:t>feel</a:t>
            </a:r>
            <a:r>
              <a:rPr lang="nb-NO" dirty="0" smtClean="0"/>
              <a:t> the </a:t>
            </a:r>
            <a:r>
              <a:rPr lang="nb-NO" dirty="0" err="1" smtClean="0"/>
              <a:t>difference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evil</a:t>
            </a:r>
            <a:r>
              <a:rPr lang="nb-NO" dirty="0" smtClean="0"/>
              <a:t> and </a:t>
            </a:r>
            <a:r>
              <a:rPr lang="nb-NO" dirty="0" err="1" smtClean="0"/>
              <a:t>good</a:t>
            </a:r>
            <a:r>
              <a:rPr lang="nb-NO" dirty="0" smtClean="0"/>
              <a:t> in </a:t>
            </a:r>
            <a:r>
              <a:rPr lang="nb-NO" dirty="0" err="1" smtClean="0"/>
              <a:t>life</a:t>
            </a:r>
            <a:r>
              <a:rPr lang="nb-NO" dirty="0" smtClean="0"/>
              <a:t> – in the same </a:t>
            </a:r>
            <a:r>
              <a:rPr lang="nb-NO" dirty="0" err="1" smtClean="0"/>
              <a:t>way</a:t>
            </a:r>
            <a:r>
              <a:rPr lang="nb-NO" dirty="0" smtClean="0"/>
              <a:t> as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objects</a:t>
            </a:r>
            <a:r>
              <a:rPr lang="nb-NO" dirty="0" smtClean="0"/>
              <a:t>. Nash </a:t>
            </a:r>
            <a:r>
              <a:rPr lang="nb-NO" dirty="0" err="1" smtClean="0"/>
              <a:t>equilibrium</a:t>
            </a:r>
            <a:r>
              <a:rPr lang="nb-NO" dirty="0" smtClean="0"/>
              <a:t> </a:t>
            </a:r>
            <a:r>
              <a:rPr lang="nb-NO" dirty="0" err="1" smtClean="0"/>
              <a:t>describes</a:t>
            </a:r>
            <a:r>
              <a:rPr lang="nb-NO" dirty="0" smtClean="0"/>
              <a:t> it </a:t>
            </a:r>
            <a:r>
              <a:rPr lang="nb-NO" dirty="0" err="1" smtClean="0"/>
              <a:t>mathematically</a:t>
            </a:r>
            <a:r>
              <a:rPr lang="nb-NO" dirty="0" smtClean="0"/>
              <a:t>.</a:t>
            </a:r>
            <a:endParaRPr lang="nb-NO" dirty="0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797152"/>
            <a:ext cx="24098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Avrundet rektangel 14"/>
          <p:cNvSpPr/>
          <p:nvPr/>
        </p:nvSpPr>
        <p:spPr>
          <a:xfrm>
            <a:off x="6588224" y="4725144"/>
            <a:ext cx="1512168" cy="720080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/>
          <p:cNvSpPr txBox="1"/>
          <p:nvPr/>
        </p:nvSpPr>
        <p:spPr>
          <a:xfrm>
            <a:off x="7020272" y="4293096"/>
            <a:ext cx="773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accent1">
                    <a:lumMod val="75000"/>
                  </a:schemeClr>
                </a:solidFill>
              </a:rPr>
              <a:t>FACT !</a:t>
            </a:r>
            <a:endParaRPr lang="nb-NO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5580112" y="4293096"/>
            <a:ext cx="854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FALSE !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18" name="Avrundet rektangel 17"/>
          <p:cNvSpPr/>
          <p:nvPr/>
        </p:nvSpPr>
        <p:spPr>
          <a:xfrm>
            <a:off x="5724128" y="4725144"/>
            <a:ext cx="1512168" cy="72008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3789040"/>
            <a:ext cx="30384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Avrundet rektangel 21"/>
          <p:cNvSpPr/>
          <p:nvPr/>
        </p:nvSpPr>
        <p:spPr>
          <a:xfrm>
            <a:off x="6588224" y="3645024"/>
            <a:ext cx="1944216" cy="64807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Bildeforklaring med linje 2 22"/>
          <p:cNvSpPr/>
          <p:nvPr/>
        </p:nvSpPr>
        <p:spPr>
          <a:xfrm>
            <a:off x="5652120" y="4941168"/>
            <a:ext cx="2736304" cy="648072"/>
          </a:xfrm>
          <a:prstGeom prst="borderCallout2">
            <a:avLst>
              <a:gd name="adj1" fmla="val -10954"/>
              <a:gd name="adj2" fmla="val 48476"/>
              <a:gd name="adj3" fmla="val -36202"/>
              <a:gd name="adj4" fmla="val 61892"/>
              <a:gd name="adj5" fmla="val -61271"/>
              <a:gd name="adj6" fmla="val 614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b="1" dirty="0" smtClean="0"/>
              <a:t>PHILOSOPHY</a:t>
            </a:r>
            <a:endParaRPr lang="nb-NO" sz="2400" b="1" dirty="0"/>
          </a:p>
        </p:txBody>
      </p:sp>
      <p:sp>
        <p:nvSpPr>
          <p:cNvPr id="24" name="Bildeforklaring med linje 2 23"/>
          <p:cNvSpPr/>
          <p:nvPr/>
        </p:nvSpPr>
        <p:spPr>
          <a:xfrm>
            <a:off x="611560" y="5661248"/>
            <a:ext cx="4824536" cy="936104"/>
          </a:xfrm>
          <a:prstGeom prst="borderCallout2">
            <a:avLst>
              <a:gd name="adj1" fmla="val -3528"/>
              <a:gd name="adj2" fmla="val 49784"/>
              <a:gd name="adj3" fmla="val -135341"/>
              <a:gd name="adj4" fmla="val 68572"/>
              <a:gd name="adj5" fmla="val -212821"/>
              <a:gd name="adj6" fmla="val 57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 smtClean="0"/>
              <a:t>We </a:t>
            </a:r>
            <a:r>
              <a:rPr lang="nb-NO" sz="2000" b="1" dirty="0" err="1" smtClean="0"/>
              <a:t>claim</a:t>
            </a:r>
            <a:r>
              <a:rPr lang="nb-NO" sz="2000" b="1" dirty="0" smtClean="0"/>
              <a:t> </a:t>
            </a:r>
            <a:r>
              <a:rPr lang="nb-NO" sz="2000" b="1" dirty="0" err="1" smtClean="0"/>
              <a:t>we</a:t>
            </a:r>
            <a:r>
              <a:rPr lang="nb-NO" sz="2000" b="1" dirty="0" smtClean="0"/>
              <a:t> can prove </a:t>
            </a:r>
            <a:r>
              <a:rPr lang="nb-NO" sz="2000" b="1" dirty="0" err="1" smtClean="0"/>
              <a:t>this</a:t>
            </a:r>
            <a:r>
              <a:rPr lang="nb-NO" sz="2000" b="1" dirty="0" smtClean="0"/>
              <a:t> </a:t>
            </a:r>
            <a:r>
              <a:rPr lang="nb-NO" sz="2000" b="1" dirty="0" err="1" smtClean="0"/>
              <a:t>energy</a:t>
            </a:r>
            <a:r>
              <a:rPr lang="nb-NO" sz="2000" b="1" dirty="0" smtClean="0"/>
              <a:t> </a:t>
            </a:r>
            <a:r>
              <a:rPr lang="nb-NO" sz="2000" b="1" dirty="0" err="1" smtClean="0"/>
              <a:t>pattern</a:t>
            </a:r>
            <a:r>
              <a:rPr lang="nb-NO" sz="2000" b="1" dirty="0" smtClean="0"/>
              <a:t> via Nash </a:t>
            </a:r>
            <a:r>
              <a:rPr lang="nb-NO" sz="2000" b="1" dirty="0" err="1" smtClean="0"/>
              <a:t>equilibrium</a:t>
            </a:r>
            <a:r>
              <a:rPr lang="nb-NO" sz="2000" b="1" dirty="0" smtClean="0"/>
              <a:t> and </a:t>
            </a:r>
            <a:r>
              <a:rPr lang="nb-NO" sz="2000" b="1" dirty="0" err="1" smtClean="0"/>
              <a:t>emperical</a:t>
            </a:r>
            <a:r>
              <a:rPr lang="nb-NO" sz="2000" b="1" dirty="0" smtClean="0"/>
              <a:t> data.</a:t>
            </a:r>
            <a:endParaRPr lang="nb-NO" sz="2000" b="1" dirty="0"/>
          </a:p>
        </p:txBody>
      </p:sp>
      <p:sp>
        <p:nvSpPr>
          <p:cNvPr id="14" name="Pil ned 13"/>
          <p:cNvSpPr/>
          <p:nvPr/>
        </p:nvSpPr>
        <p:spPr>
          <a:xfrm>
            <a:off x="2627784" y="3068960"/>
            <a:ext cx="504056" cy="72008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295  E" pathEditMode="relative" ptsTypes="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295  E" pathEditMode="relative" ptsTypes="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295  E" pathEditMode="relative" ptsTypes="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295  E" pathEditMode="relative" ptsTypes="">
                                      <p:cBhvr>
                                        <p:cTn id="34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295  E" pathEditMode="relative" ptsTypes="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1000" fill="hold"/>
                                        <p:tgtEl>
                                          <p:spTgt spid="4100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3.64162E-6 L -0.06301 -0.13642 " pathEditMode="relative" ptsTypes="AA">
                                      <p:cBhvr>
                                        <p:cTn id="4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5" grpId="0" animBg="1"/>
      <p:bldP spid="15" grpId="1" animBg="1"/>
      <p:bldP spid="16" grpId="0"/>
      <p:bldP spid="16" grpId="1"/>
      <p:bldP spid="17" grpId="0"/>
      <p:bldP spid="17" grpId="1"/>
      <p:bldP spid="18" grpId="0" animBg="1"/>
      <p:bldP spid="18" grpId="1" animBg="1"/>
      <p:bldP spid="22" grpId="0" animBg="1"/>
      <p:bldP spid="23" grpId="0" animBg="1"/>
      <p:bldP spid="24" grpId="0" build="allAtOnce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4680520" cy="4042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hed biotch\Desktop\Bjørn\Teodor Music\Pictures\logo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60648"/>
            <a:ext cx="2537683" cy="1004499"/>
          </a:xfrm>
          <a:prstGeom prst="rect">
            <a:avLst/>
          </a:prstGeom>
          <a:noFill/>
        </p:spPr>
      </p:pic>
      <p:sp>
        <p:nvSpPr>
          <p:cNvPr id="6" name="Bildeforklaring med linje 1 5"/>
          <p:cNvSpPr/>
          <p:nvPr/>
        </p:nvSpPr>
        <p:spPr>
          <a:xfrm>
            <a:off x="5220072" y="1484784"/>
            <a:ext cx="3528392" cy="1368152"/>
          </a:xfrm>
          <a:prstGeom prst="borderCallout1">
            <a:avLst>
              <a:gd name="adj1" fmla="val 15233"/>
              <a:gd name="adj2" fmla="val 305"/>
              <a:gd name="adj3" fmla="val 15312"/>
              <a:gd name="adj4" fmla="val -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If</a:t>
            </a:r>
            <a:r>
              <a:rPr lang="nb-NO" dirty="0" smtClean="0"/>
              <a:t> it is true </a:t>
            </a:r>
            <a:r>
              <a:rPr lang="nb-NO" dirty="0" err="1" smtClean="0"/>
              <a:t>that</a:t>
            </a:r>
            <a:r>
              <a:rPr lang="nb-NO" dirty="0" smtClean="0"/>
              <a:t> the </a:t>
            </a:r>
            <a:r>
              <a:rPr lang="nb-NO" dirty="0" err="1" smtClean="0"/>
              <a:t>universe</a:t>
            </a:r>
            <a:r>
              <a:rPr lang="nb-NO" dirty="0" smtClean="0"/>
              <a:t> can </a:t>
            </a:r>
            <a:r>
              <a:rPr lang="nb-NO" dirty="0" err="1" smtClean="0"/>
              <a:t>feel</a:t>
            </a:r>
            <a:r>
              <a:rPr lang="nb-NO" dirty="0" smtClean="0"/>
              <a:t> </a:t>
            </a:r>
            <a:r>
              <a:rPr lang="nb-NO" dirty="0" err="1" smtClean="0"/>
              <a:t>differences</a:t>
            </a:r>
            <a:r>
              <a:rPr lang="nb-NO" dirty="0" smtClean="0"/>
              <a:t> in </a:t>
            </a:r>
            <a:r>
              <a:rPr lang="nb-NO" dirty="0" err="1" smtClean="0"/>
              <a:t>good</a:t>
            </a:r>
            <a:r>
              <a:rPr lang="nb-NO" dirty="0" smtClean="0"/>
              <a:t> and </a:t>
            </a:r>
            <a:r>
              <a:rPr lang="nb-NO" dirty="0" err="1" smtClean="0"/>
              <a:t>evil</a:t>
            </a:r>
            <a:r>
              <a:rPr lang="nb-NO" dirty="0" smtClean="0"/>
              <a:t> </a:t>
            </a:r>
            <a:r>
              <a:rPr lang="nb-NO" dirty="0" err="1" smtClean="0"/>
              <a:t>behavior</a:t>
            </a:r>
            <a:r>
              <a:rPr lang="nb-NO" dirty="0" smtClean="0"/>
              <a:t>, via </a:t>
            </a:r>
            <a:r>
              <a:rPr lang="nb-NO" dirty="0" err="1" smtClean="0"/>
              <a:t>energy</a:t>
            </a:r>
            <a:r>
              <a:rPr lang="nb-NO" dirty="0" smtClean="0"/>
              <a:t> </a:t>
            </a:r>
            <a:r>
              <a:rPr lang="nb-NO" dirty="0" err="1" smtClean="0"/>
              <a:t>states</a:t>
            </a:r>
            <a:r>
              <a:rPr lang="nb-NO" dirty="0" smtClean="0"/>
              <a:t>, </a:t>
            </a:r>
            <a:r>
              <a:rPr lang="nb-NO" dirty="0" err="1" smtClean="0"/>
              <a:t>then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should</a:t>
            </a:r>
            <a:r>
              <a:rPr lang="nb-NO" dirty="0" smtClean="0"/>
              <a:t> </a:t>
            </a:r>
            <a:r>
              <a:rPr lang="nb-NO" dirty="0" err="1" smtClean="0"/>
              <a:t>see</a:t>
            </a:r>
            <a:r>
              <a:rPr lang="nb-NO" dirty="0" smtClean="0"/>
              <a:t> it in nature. </a:t>
            </a:r>
            <a:r>
              <a:rPr lang="nb-NO" b="1" dirty="0" smtClean="0"/>
              <a:t>We can</a:t>
            </a:r>
            <a:r>
              <a:rPr lang="nb-NO" dirty="0" smtClean="0"/>
              <a:t>! </a:t>
            </a:r>
            <a:endParaRPr lang="nb-NO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187858" y="2084950"/>
            <a:ext cx="3675508" cy="549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2996952"/>
            <a:ext cx="5472608" cy="363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Bildeforklaring formet som et avrundet rektangel 7"/>
          <p:cNvSpPr/>
          <p:nvPr/>
        </p:nvSpPr>
        <p:spPr>
          <a:xfrm>
            <a:off x="179512" y="5445224"/>
            <a:ext cx="2880320" cy="1152128"/>
          </a:xfrm>
          <a:prstGeom prst="wedgeRoundRectCallout">
            <a:avLst>
              <a:gd name="adj1" fmla="val 74177"/>
              <a:gd name="adj2" fmla="val -3163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Emperical</a:t>
            </a:r>
            <a:r>
              <a:rPr lang="nb-NO" dirty="0" smtClean="0"/>
              <a:t> data: </a:t>
            </a:r>
            <a:r>
              <a:rPr lang="nb-NO" dirty="0" err="1" smtClean="0"/>
              <a:t>Solidarity/love</a:t>
            </a:r>
            <a:r>
              <a:rPr lang="nb-NO" dirty="0" smtClean="0"/>
              <a:t> </a:t>
            </a:r>
            <a:r>
              <a:rPr lang="nb-NO" dirty="0" err="1" smtClean="0"/>
              <a:t>wins</a:t>
            </a:r>
            <a:r>
              <a:rPr lang="nb-NO" dirty="0" smtClean="0"/>
              <a:t> over </a:t>
            </a:r>
            <a:r>
              <a:rPr lang="nb-NO" dirty="0" err="1" smtClean="0"/>
              <a:t>greed/hate</a:t>
            </a:r>
            <a:r>
              <a:rPr lang="nb-NO" dirty="0" smtClean="0"/>
              <a:t> during </a:t>
            </a:r>
            <a:r>
              <a:rPr lang="nb-NO" dirty="0" err="1" smtClean="0"/>
              <a:t>chaos</a:t>
            </a:r>
            <a:r>
              <a:rPr lang="nb-NO" dirty="0" smtClean="0"/>
              <a:t>, or </a:t>
            </a:r>
            <a:r>
              <a:rPr lang="nb-NO" dirty="0" err="1" smtClean="0"/>
              <a:t>free</a:t>
            </a:r>
            <a:r>
              <a:rPr lang="nb-NO" dirty="0" smtClean="0"/>
              <a:t> </a:t>
            </a:r>
            <a:r>
              <a:rPr lang="nb-NO" dirty="0" err="1" smtClean="0"/>
              <a:t>competition</a:t>
            </a:r>
            <a:r>
              <a:rPr lang="nb-NO" dirty="0" smtClean="0"/>
              <a:t>.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5607E-6 L -0.09844 -0.18959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" y="-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hed biotch\Desktop\Bjørn\Teodor Music\Pictures\logo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60648"/>
            <a:ext cx="2537683" cy="1004499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20888"/>
            <a:ext cx="2918219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il ned 5"/>
          <p:cNvSpPr/>
          <p:nvPr/>
        </p:nvSpPr>
        <p:spPr>
          <a:xfrm>
            <a:off x="2483768" y="3573016"/>
            <a:ext cx="360040" cy="648072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2276872"/>
            <a:ext cx="4929651" cy="4166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kstSylinder 7"/>
          <p:cNvSpPr txBox="1"/>
          <p:nvPr/>
        </p:nvSpPr>
        <p:spPr>
          <a:xfrm>
            <a:off x="251520" y="5157192"/>
            <a:ext cx="3419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Eu -&gt; 0  </a:t>
            </a:r>
            <a:r>
              <a:rPr lang="nb-NO" b="1" dirty="0" err="1" smtClean="0"/>
              <a:t>creates</a:t>
            </a:r>
            <a:r>
              <a:rPr lang="nb-NO" b="1" dirty="0" smtClean="0"/>
              <a:t> </a:t>
            </a:r>
            <a:r>
              <a:rPr lang="nb-NO" b="1" i="1" dirty="0" err="1" smtClean="0"/>
              <a:t>free</a:t>
            </a:r>
            <a:r>
              <a:rPr lang="nb-NO" b="1" i="1" dirty="0" smtClean="0"/>
              <a:t> </a:t>
            </a:r>
            <a:r>
              <a:rPr lang="nb-NO" b="1" i="1" dirty="0" err="1" smtClean="0"/>
              <a:t>competition</a:t>
            </a:r>
            <a:r>
              <a:rPr lang="nb-NO" b="1" dirty="0" smtClean="0"/>
              <a:t>! Has </a:t>
            </a:r>
            <a:r>
              <a:rPr lang="nb-NO" b="1" dirty="0" err="1" smtClean="0"/>
              <a:t>worked</a:t>
            </a:r>
            <a:r>
              <a:rPr lang="nb-NO" b="1" dirty="0" smtClean="0"/>
              <a:t> in </a:t>
            </a:r>
            <a:r>
              <a:rPr lang="nb-NO" b="1" dirty="0" err="1" smtClean="0"/>
              <a:t>evolution</a:t>
            </a:r>
            <a:r>
              <a:rPr lang="nb-NO" b="1" dirty="0" smtClean="0"/>
              <a:t> for </a:t>
            </a:r>
            <a:r>
              <a:rPr lang="nb-NO" b="1" dirty="0" err="1" smtClean="0"/>
              <a:t>about</a:t>
            </a:r>
            <a:r>
              <a:rPr lang="nb-NO" b="1" dirty="0" smtClean="0"/>
              <a:t> 4 billion years!</a:t>
            </a:r>
            <a:endParaRPr lang="nb-NO" b="1" dirty="0"/>
          </a:p>
        </p:txBody>
      </p:sp>
      <p:cxnSp>
        <p:nvCxnSpPr>
          <p:cNvPr id="12" name="Rett pil 11"/>
          <p:cNvCxnSpPr/>
          <p:nvPr/>
        </p:nvCxnSpPr>
        <p:spPr>
          <a:xfrm>
            <a:off x="3275856" y="3861048"/>
            <a:ext cx="504056" cy="0"/>
          </a:xfrm>
          <a:prstGeom prst="straightConnector1">
            <a:avLst/>
          </a:prstGeom>
          <a:ln w="254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1412776"/>
            <a:ext cx="46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kstSylinder 14"/>
          <p:cNvSpPr txBox="1"/>
          <p:nvPr/>
        </p:nvSpPr>
        <p:spPr>
          <a:xfrm>
            <a:off x="6156176" y="141277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=     </a:t>
            </a:r>
            <a:r>
              <a:rPr lang="nb-NO" dirty="0" err="1" smtClean="0"/>
              <a:t>Food/energy</a:t>
            </a:r>
            <a:r>
              <a:rPr lang="nb-NO" dirty="0" smtClean="0"/>
              <a:t> is  </a:t>
            </a:r>
            <a:r>
              <a:rPr lang="nb-NO" dirty="0" err="1" smtClean="0"/>
              <a:t>scarce</a:t>
            </a:r>
            <a:r>
              <a:rPr lang="nb-NO" dirty="0" smtClean="0"/>
              <a:t> – on the </a:t>
            </a:r>
            <a:r>
              <a:rPr lang="nb-NO" dirty="0" err="1" smtClean="0"/>
              <a:t>whole</a:t>
            </a:r>
            <a:r>
              <a:rPr lang="nb-NO" dirty="0" smtClean="0"/>
              <a:t>.</a:t>
            </a:r>
            <a:endParaRPr lang="nb-NO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717032"/>
            <a:ext cx="4320480" cy="286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5232552" y="-111872"/>
            <a:ext cx="2952328" cy="4417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Bildeforklaring formet som et rektangel 17"/>
          <p:cNvSpPr/>
          <p:nvPr/>
        </p:nvSpPr>
        <p:spPr>
          <a:xfrm>
            <a:off x="539552" y="5085184"/>
            <a:ext cx="3240360" cy="1584176"/>
          </a:xfrm>
          <a:prstGeom prst="wedgeRectCallout">
            <a:avLst>
              <a:gd name="adj1" fmla="val 63329"/>
              <a:gd name="adj2" fmla="val -306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1. NATURE HAS </a:t>
            </a:r>
            <a:r>
              <a:rPr lang="nb-NO" u="sng" dirty="0" smtClean="0"/>
              <a:t>NEVER </a:t>
            </a:r>
            <a:r>
              <a:rPr lang="nb-NO" dirty="0" smtClean="0"/>
              <a:t>EXPERIENCED ANYTHING BUT FREE COMPETITION!</a:t>
            </a:r>
            <a:endParaRPr lang="nb-NO" dirty="0"/>
          </a:p>
        </p:txBody>
      </p:sp>
      <p:sp>
        <p:nvSpPr>
          <p:cNvPr id="19" name="Bildeforklaring formet som et rektangel 18"/>
          <p:cNvSpPr/>
          <p:nvPr/>
        </p:nvSpPr>
        <p:spPr>
          <a:xfrm>
            <a:off x="539552" y="5085184"/>
            <a:ext cx="3240360" cy="1584176"/>
          </a:xfrm>
          <a:prstGeom prst="wedgeRectCallout">
            <a:avLst>
              <a:gd name="adj1" fmla="val 63329"/>
              <a:gd name="adj2" fmla="val -306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2.  Eu -&gt; 0  has NOT </a:t>
            </a:r>
            <a:r>
              <a:rPr lang="nb-NO" dirty="0" err="1" smtClean="0"/>
              <a:t>produced</a:t>
            </a:r>
            <a:r>
              <a:rPr lang="nb-NO" dirty="0" smtClean="0"/>
              <a:t> </a:t>
            </a:r>
            <a:r>
              <a:rPr lang="nb-NO" dirty="0" err="1" smtClean="0"/>
              <a:t>evil</a:t>
            </a:r>
            <a:r>
              <a:rPr lang="nb-NO" dirty="0" smtClean="0"/>
              <a:t>. </a:t>
            </a:r>
            <a:r>
              <a:rPr lang="nb-NO" dirty="0" err="1" smtClean="0"/>
              <a:t>Good</a:t>
            </a:r>
            <a:r>
              <a:rPr lang="nb-NO" dirty="0" smtClean="0"/>
              <a:t> has </a:t>
            </a:r>
            <a:r>
              <a:rPr lang="nb-NO" dirty="0" err="1" smtClean="0"/>
              <a:t>accumulated</a:t>
            </a:r>
            <a:r>
              <a:rPr lang="nb-NO" dirty="0" smtClean="0"/>
              <a:t> over </a:t>
            </a:r>
            <a:r>
              <a:rPr lang="nb-NO" dirty="0" err="1" smtClean="0"/>
              <a:t>evil</a:t>
            </a:r>
            <a:r>
              <a:rPr lang="nb-NO" dirty="0" smtClean="0"/>
              <a:t> during </a:t>
            </a:r>
            <a:r>
              <a:rPr lang="nb-NO" dirty="0" err="1" smtClean="0"/>
              <a:t>free</a:t>
            </a:r>
            <a:r>
              <a:rPr lang="nb-NO" dirty="0" smtClean="0"/>
              <a:t> </a:t>
            </a:r>
            <a:r>
              <a:rPr lang="nb-NO" dirty="0" err="1" smtClean="0"/>
              <a:t>competition</a:t>
            </a:r>
            <a:r>
              <a:rPr lang="nb-NO" dirty="0" smtClean="0"/>
              <a:t> for 4 billion years.</a:t>
            </a:r>
            <a:endParaRPr lang="nb-NO" dirty="0"/>
          </a:p>
        </p:txBody>
      </p:sp>
      <p:sp>
        <p:nvSpPr>
          <p:cNvPr id="20" name="TekstSylinder 19"/>
          <p:cNvSpPr txBox="1"/>
          <p:nvPr/>
        </p:nvSpPr>
        <p:spPr>
          <a:xfrm>
            <a:off x="683568" y="1124744"/>
            <a:ext cx="7920880" cy="452431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9600" dirty="0" smtClean="0"/>
              <a:t>WARNING! THINGS HAVE CHANGED!</a:t>
            </a:r>
            <a:endParaRPr lang="nb-NO" sz="9600" dirty="0"/>
          </a:p>
        </p:txBody>
      </p:sp>
      <p:cxnSp>
        <p:nvCxnSpPr>
          <p:cNvPr id="26" name="Rett pil 25"/>
          <p:cNvCxnSpPr/>
          <p:nvPr/>
        </p:nvCxnSpPr>
        <p:spPr>
          <a:xfrm flipH="1" flipV="1">
            <a:off x="4067944" y="4293096"/>
            <a:ext cx="432048" cy="360040"/>
          </a:xfrm>
          <a:prstGeom prst="straightConnector1">
            <a:avLst/>
          </a:prstGeom>
          <a:ln w="254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tt pil 27"/>
          <p:cNvCxnSpPr/>
          <p:nvPr/>
        </p:nvCxnSpPr>
        <p:spPr>
          <a:xfrm flipH="1">
            <a:off x="3923928" y="1628800"/>
            <a:ext cx="432048" cy="216024"/>
          </a:xfrm>
          <a:prstGeom prst="straightConnector1">
            <a:avLst/>
          </a:prstGeom>
          <a:ln w="254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2948E-6 L -0.46632 -0.17734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" y="-8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65896E-6 L -0.29618 0.00047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5" grpId="0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52736"/>
          </a:xfrm>
        </p:spPr>
        <p:txBody>
          <a:bodyPr>
            <a:noAutofit/>
          </a:bodyPr>
          <a:lstStyle/>
          <a:p>
            <a:pPr algn="just"/>
            <a:r>
              <a:rPr lang="nb-NO" sz="2400" b="1" dirty="0" err="1" smtClean="0"/>
              <a:t>Governments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experiences</a:t>
            </a:r>
            <a:r>
              <a:rPr lang="nb-NO" sz="2400" b="1" dirty="0" smtClean="0"/>
              <a:t> a </a:t>
            </a:r>
            <a:r>
              <a:rPr lang="nb-NO" sz="2400" b="1" u="sng" dirty="0" smtClean="0"/>
              <a:t>CONSTANT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incoming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stream</a:t>
            </a:r>
            <a:r>
              <a:rPr lang="nb-NO" sz="2400" b="1" dirty="0" smtClean="0"/>
              <a:t> of </a:t>
            </a:r>
            <a:r>
              <a:rPr lang="nb-NO" sz="2400" b="1" dirty="0" err="1" smtClean="0"/>
              <a:t>energy/food</a:t>
            </a:r>
            <a:r>
              <a:rPr lang="nb-NO" sz="2400" b="1" dirty="0" smtClean="0"/>
              <a:t>. This is UNNATURAL and </a:t>
            </a:r>
            <a:r>
              <a:rPr lang="nb-NO" sz="2400" b="1" dirty="0" err="1" smtClean="0"/>
              <a:t>creates</a:t>
            </a:r>
            <a:r>
              <a:rPr lang="nb-NO" sz="2400" b="1" dirty="0" smtClean="0"/>
              <a:t> an </a:t>
            </a:r>
            <a:r>
              <a:rPr lang="nb-NO" sz="2400" b="1" dirty="0" err="1" smtClean="0"/>
              <a:t>energy-context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that</a:t>
            </a:r>
            <a:r>
              <a:rPr lang="nb-NO" sz="2400" b="1" dirty="0" smtClean="0"/>
              <a:t> is  the </a:t>
            </a:r>
            <a:r>
              <a:rPr lang="nb-NO" sz="2400" b="1" dirty="0" err="1" smtClean="0"/>
              <a:t>opposite</a:t>
            </a:r>
            <a:r>
              <a:rPr lang="nb-NO" sz="2400" b="1" dirty="0" smtClean="0"/>
              <a:t> to the </a:t>
            </a:r>
            <a:r>
              <a:rPr lang="nb-NO" sz="2400" b="1" dirty="0" err="1" smtClean="0"/>
              <a:t>universes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will</a:t>
            </a:r>
            <a:r>
              <a:rPr lang="nb-NO" sz="2400" b="1" dirty="0" smtClean="0"/>
              <a:t>; Eu -&gt; 0.  </a:t>
            </a:r>
            <a:endParaRPr lang="nb-NO" sz="2400" b="1" dirty="0"/>
          </a:p>
        </p:txBody>
      </p:sp>
      <p:sp>
        <p:nvSpPr>
          <p:cNvPr id="21" name="Frihåndsform 20"/>
          <p:cNvSpPr/>
          <p:nvPr/>
        </p:nvSpPr>
        <p:spPr>
          <a:xfrm>
            <a:off x="1763689" y="1556792"/>
            <a:ext cx="5904656" cy="2376264"/>
          </a:xfrm>
          <a:custGeom>
            <a:avLst/>
            <a:gdLst>
              <a:gd name="connsiteX0" fmla="*/ 0 w 5983705"/>
              <a:gd name="connsiteY0" fmla="*/ 2392989 h 2432954"/>
              <a:gd name="connsiteX1" fmla="*/ 0 w 5983705"/>
              <a:gd name="connsiteY1" fmla="*/ 2392989 h 2432954"/>
              <a:gd name="connsiteX2" fmla="*/ 144379 w 5983705"/>
              <a:gd name="connsiteY2" fmla="*/ 2425073 h 2432954"/>
              <a:gd name="connsiteX3" fmla="*/ 192506 w 5983705"/>
              <a:gd name="connsiteY3" fmla="*/ 2409031 h 2432954"/>
              <a:gd name="connsiteX4" fmla="*/ 304800 w 5983705"/>
              <a:gd name="connsiteY4" fmla="*/ 2376947 h 2432954"/>
              <a:gd name="connsiteX5" fmla="*/ 401053 w 5983705"/>
              <a:gd name="connsiteY5" fmla="*/ 2392989 h 2432954"/>
              <a:gd name="connsiteX6" fmla="*/ 513348 w 5983705"/>
              <a:gd name="connsiteY6" fmla="*/ 2392989 h 2432954"/>
              <a:gd name="connsiteX7" fmla="*/ 561474 w 5983705"/>
              <a:gd name="connsiteY7" fmla="*/ 2360905 h 2432954"/>
              <a:gd name="connsiteX8" fmla="*/ 609600 w 5983705"/>
              <a:gd name="connsiteY8" fmla="*/ 2376947 h 2432954"/>
              <a:gd name="connsiteX9" fmla="*/ 673769 w 5983705"/>
              <a:gd name="connsiteY9" fmla="*/ 2392989 h 2432954"/>
              <a:gd name="connsiteX10" fmla="*/ 753979 w 5983705"/>
              <a:gd name="connsiteY10" fmla="*/ 2376947 h 2432954"/>
              <a:gd name="connsiteX11" fmla="*/ 914400 w 5983705"/>
              <a:gd name="connsiteY11" fmla="*/ 2409031 h 2432954"/>
              <a:gd name="connsiteX12" fmla="*/ 1010653 w 5983705"/>
              <a:gd name="connsiteY12" fmla="*/ 2392989 h 2432954"/>
              <a:gd name="connsiteX13" fmla="*/ 1219200 w 5983705"/>
              <a:gd name="connsiteY13" fmla="*/ 2360905 h 2432954"/>
              <a:gd name="connsiteX14" fmla="*/ 1315453 w 5983705"/>
              <a:gd name="connsiteY14" fmla="*/ 2360905 h 2432954"/>
              <a:gd name="connsiteX15" fmla="*/ 1395663 w 5983705"/>
              <a:gd name="connsiteY15" fmla="*/ 2376947 h 2432954"/>
              <a:gd name="connsiteX16" fmla="*/ 1491916 w 5983705"/>
              <a:gd name="connsiteY16" fmla="*/ 2392989 h 2432954"/>
              <a:gd name="connsiteX17" fmla="*/ 1572127 w 5983705"/>
              <a:gd name="connsiteY17" fmla="*/ 2376947 h 2432954"/>
              <a:gd name="connsiteX18" fmla="*/ 1620253 w 5983705"/>
              <a:gd name="connsiteY18" fmla="*/ 2344863 h 2432954"/>
              <a:gd name="connsiteX19" fmla="*/ 1668379 w 5983705"/>
              <a:gd name="connsiteY19" fmla="*/ 2376947 h 2432954"/>
              <a:gd name="connsiteX20" fmla="*/ 1716506 w 5983705"/>
              <a:gd name="connsiteY20" fmla="*/ 2392989 h 2432954"/>
              <a:gd name="connsiteX21" fmla="*/ 1828800 w 5983705"/>
              <a:gd name="connsiteY21" fmla="*/ 2392989 h 2432954"/>
              <a:gd name="connsiteX22" fmla="*/ 1876927 w 5983705"/>
              <a:gd name="connsiteY22" fmla="*/ 2376947 h 2432954"/>
              <a:gd name="connsiteX23" fmla="*/ 1941095 w 5983705"/>
              <a:gd name="connsiteY23" fmla="*/ 2360905 h 2432954"/>
              <a:gd name="connsiteX24" fmla="*/ 2037348 w 5983705"/>
              <a:gd name="connsiteY24" fmla="*/ 2328821 h 2432954"/>
              <a:gd name="connsiteX25" fmla="*/ 2085474 w 5983705"/>
              <a:gd name="connsiteY25" fmla="*/ 2344863 h 2432954"/>
              <a:gd name="connsiteX26" fmla="*/ 2117558 w 5983705"/>
              <a:gd name="connsiteY26" fmla="*/ 2392989 h 2432954"/>
              <a:gd name="connsiteX27" fmla="*/ 2213811 w 5983705"/>
              <a:gd name="connsiteY27" fmla="*/ 2425073 h 2432954"/>
              <a:gd name="connsiteX28" fmla="*/ 2261937 w 5983705"/>
              <a:gd name="connsiteY28" fmla="*/ 2409031 h 2432954"/>
              <a:gd name="connsiteX29" fmla="*/ 2390274 w 5983705"/>
              <a:gd name="connsiteY29" fmla="*/ 2376947 h 2432954"/>
              <a:gd name="connsiteX30" fmla="*/ 2438400 w 5983705"/>
              <a:gd name="connsiteY30" fmla="*/ 2360905 h 2432954"/>
              <a:gd name="connsiteX31" fmla="*/ 2630906 w 5983705"/>
              <a:gd name="connsiteY31" fmla="*/ 2376947 h 2432954"/>
              <a:gd name="connsiteX32" fmla="*/ 2695074 w 5983705"/>
              <a:gd name="connsiteY32" fmla="*/ 2360905 h 2432954"/>
              <a:gd name="connsiteX33" fmla="*/ 2839453 w 5983705"/>
              <a:gd name="connsiteY33" fmla="*/ 2376947 h 2432954"/>
              <a:gd name="connsiteX34" fmla="*/ 2887579 w 5983705"/>
              <a:gd name="connsiteY34" fmla="*/ 2344863 h 2432954"/>
              <a:gd name="connsiteX35" fmla="*/ 3080084 w 5983705"/>
              <a:gd name="connsiteY35" fmla="*/ 2344863 h 2432954"/>
              <a:gd name="connsiteX36" fmla="*/ 3208421 w 5983705"/>
              <a:gd name="connsiteY36" fmla="*/ 2376947 h 2432954"/>
              <a:gd name="connsiteX37" fmla="*/ 3304674 w 5983705"/>
              <a:gd name="connsiteY37" fmla="*/ 2360905 h 2432954"/>
              <a:gd name="connsiteX38" fmla="*/ 3400927 w 5983705"/>
              <a:gd name="connsiteY38" fmla="*/ 2312779 h 2432954"/>
              <a:gd name="connsiteX39" fmla="*/ 3433011 w 5983705"/>
              <a:gd name="connsiteY39" fmla="*/ 2360905 h 2432954"/>
              <a:gd name="connsiteX40" fmla="*/ 3753853 w 5983705"/>
              <a:gd name="connsiteY40" fmla="*/ 2328821 h 2432954"/>
              <a:gd name="connsiteX41" fmla="*/ 3801979 w 5983705"/>
              <a:gd name="connsiteY41" fmla="*/ 2312779 h 2432954"/>
              <a:gd name="connsiteX42" fmla="*/ 3882190 w 5983705"/>
              <a:gd name="connsiteY42" fmla="*/ 2328821 h 2432954"/>
              <a:gd name="connsiteX43" fmla="*/ 3930316 w 5983705"/>
              <a:gd name="connsiteY43" fmla="*/ 2312779 h 2432954"/>
              <a:gd name="connsiteX44" fmla="*/ 3994484 w 5983705"/>
              <a:gd name="connsiteY44" fmla="*/ 2328821 h 2432954"/>
              <a:gd name="connsiteX45" fmla="*/ 4203032 w 5983705"/>
              <a:gd name="connsiteY45" fmla="*/ 2360905 h 2432954"/>
              <a:gd name="connsiteX46" fmla="*/ 4299284 w 5983705"/>
              <a:gd name="connsiteY46" fmla="*/ 2360905 h 2432954"/>
              <a:gd name="connsiteX47" fmla="*/ 4363453 w 5983705"/>
              <a:gd name="connsiteY47" fmla="*/ 2344863 h 2432954"/>
              <a:gd name="connsiteX48" fmla="*/ 4427621 w 5983705"/>
              <a:gd name="connsiteY48" fmla="*/ 2360905 h 2432954"/>
              <a:gd name="connsiteX49" fmla="*/ 4475748 w 5983705"/>
              <a:gd name="connsiteY49" fmla="*/ 2344863 h 2432954"/>
              <a:gd name="connsiteX50" fmla="*/ 4555958 w 5983705"/>
              <a:gd name="connsiteY50" fmla="*/ 2328821 h 2432954"/>
              <a:gd name="connsiteX51" fmla="*/ 4604084 w 5983705"/>
              <a:gd name="connsiteY51" fmla="*/ 2296737 h 2432954"/>
              <a:gd name="connsiteX52" fmla="*/ 4652211 w 5983705"/>
              <a:gd name="connsiteY52" fmla="*/ 2312779 h 2432954"/>
              <a:gd name="connsiteX53" fmla="*/ 4732421 w 5983705"/>
              <a:gd name="connsiteY53" fmla="*/ 2328821 h 2432954"/>
              <a:gd name="connsiteX54" fmla="*/ 4780548 w 5983705"/>
              <a:gd name="connsiteY54" fmla="*/ 2312779 h 2432954"/>
              <a:gd name="connsiteX55" fmla="*/ 4908884 w 5983705"/>
              <a:gd name="connsiteY55" fmla="*/ 2264652 h 2432954"/>
              <a:gd name="connsiteX56" fmla="*/ 4973053 w 5983705"/>
              <a:gd name="connsiteY56" fmla="*/ 2184442 h 2432954"/>
              <a:gd name="connsiteX57" fmla="*/ 4989095 w 5983705"/>
              <a:gd name="connsiteY57" fmla="*/ 2136316 h 2432954"/>
              <a:gd name="connsiteX58" fmla="*/ 5021179 w 5983705"/>
              <a:gd name="connsiteY58" fmla="*/ 2088189 h 2432954"/>
              <a:gd name="connsiteX59" fmla="*/ 5085348 w 5983705"/>
              <a:gd name="connsiteY59" fmla="*/ 1991937 h 2432954"/>
              <a:gd name="connsiteX60" fmla="*/ 5149516 w 5983705"/>
              <a:gd name="connsiteY60" fmla="*/ 1895684 h 2432954"/>
              <a:gd name="connsiteX61" fmla="*/ 5165558 w 5983705"/>
              <a:gd name="connsiteY61" fmla="*/ 1847558 h 2432954"/>
              <a:gd name="connsiteX62" fmla="*/ 5229727 w 5983705"/>
              <a:gd name="connsiteY62" fmla="*/ 1751305 h 2432954"/>
              <a:gd name="connsiteX63" fmla="*/ 5293895 w 5983705"/>
              <a:gd name="connsiteY63" fmla="*/ 1639010 h 2432954"/>
              <a:gd name="connsiteX64" fmla="*/ 5325979 w 5983705"/>
              <a:gd name="connsiteY64" fmla="*/ 1574842 h 2432954"/>
              <a:gd name="connsiteX65" fmla="*/ 5358063 w 5983705"/>
              <a:gd name="connsiteY65" fmla="*/ 1526716 h 2432954"/>
              <a:gd name="connsiteX66" fmla="*/ 5390148 w 5983705"/>
              <a:gd name="connsiteY66" fmla="*/ 1462547 h 2432954"/>
              <a:gd name="connsiteX67" fmla="*/ 5406190 w 5983705"/>
              <a:gd name="connsiteY67" fmla="*/ 1414421 h 2432954"/>
              <a:gd name="connsiteX68" fmla="*/ 5438274 w 5983705"/>
              <a:gd name="connsiteY68" fmla="*/ 1366294 h 2432954"/>
              <a:gd name="connsiteX69" fmla="*/ 5486400 w 5983705"/>
              <a:gd name="connsiteY69" fmla="*/ 1270042 h 2432954"/>
              <a:gd name="connsiteX70" fmla="*/ 5502442 w 5983705"/>
              <a:gd name="connsiteY70" fmla="*/ 1205873 h 2432954"/>
              <a:gd name="connsiteX71" fmla="*/ 5534527 w 5983705"/>
              <a:gd name="connsiteY71" fmla="*/ 1173789 h 2432954"/>
              <a:gd name="connsiteX72" fmla="*/ 5550569 w 5983705"/>
              <a:gd name="connsiteY72" fmla="*/ 1109621 h 2432954"/>
              <a:gd name="connsiteX73" fmla="*/ 5582653 w 5983705"/>
              <a:gd name="connsiteY73" fmla="*/ 1013368 h 2432954"/>
              <a:gd name="connsiteX74" fmla="*/ 5598695 w 5983705"/>
              <a:gd name="connsiteY74" fmla="*/ 965242 h 2432954"/>
              <a:gd name="connsiteX75" fmla="*/ 5630779 w 5983705"/>
              <a:gd name="connsiteY75" fmla="*/ 917116 h 2432954"/>
              <a:gd name="connsiteX76" fmla="*/ 5678906 w 5983705"/>
              <a:gd name="connsiteY76" fmla="*/ 740652 h 2432954"/>
              <a:gd name="connsiteX77" fmla="*/ 5710990 w 5983705"/>
              <a:gd name="connsiteY77" fmla="*/ 692526 h 2432954"/>
              <a:gd name="connsiteX78" fmla="*/ 5759116 w 5983705"/>
              <a:gd name="connsiteY78" fmla="*/ 548147 h 2432954"/>
              <a:gd name="connsiteX79" fmla="*/ 5775158 w 5983705"/>
              <a:gd name="connsiteY79" fmla="*/ 500021 h 2432954"/>
              <a:gd name="connsiteX80" fmla="*/ 5791200 w 5983705"/>
              <a:gd name="connsiteY80" fmla="*/ 451894 h 2432954"/>
              <a:gd name="connsiteX81" fmla="*/ 5839327 w 5983705"/>
              <a:gd name="connsiteY81" fmla="*/ 323558 h 2432954"/>
              <a:gd name="connsiteX82" fmla="*/ 5871411 w 5983705"/>
              <a:gd name="connsiteY82" fmla="*/ 227305 h 2432954"/>
              <a:gd name="connsiteX83" fmla="*/ 5855369 w 5983705"/>
              <a:gd name="connsiteY83" fmla="*/ 147094 h 2432954"/>
              <a:gd name="connsiteX84" fmla="*/ 5855369 w 5983705"/>
              <a:gd name="connsiteY84" fmla="*/ 82926 h 2432954"/>
              <a:gd name="connsiteX85" fmla="*/ 5887453 w 5983705"/>
              <a:gd name="connsiteY85" fmla="*/ 131052 h 2432954"/>
              <a:gd name="connsiteX86" fmla="*/ 5855369 w 5983705"/>
              <a:gd name="connsiteY86" fmla="*/ 163137 h 2432954"/>
              <a:gd name="connsiteX87" fmla="*/ 5807242 w 5983705"/>
              <a:gd name="connsiteY87" fmla="*/ 82926 h 2432954"/>
              <a:gd name="connsiteX88" fmla="*/ 5871411 w 5983705"/>
              <a:gd name="connsiteY88" fmla="*/ 98968 h 2432954"/>
              <a:gd name="connsiteX89" fmla="*/ 5903495 w 5983705"/>
              <a:gd name="connsiteY89" fmla="*/ 147094 h 2432954"/>
              <a:gd name="connsiteX90" fmla="*/ 5855369 w 5983705"/>
              <a:gd name="connsiteY90" fmla="*/ 131052 h 2432954"/>
              <a:gd name="connsiteX91" fmla="*/ 5871411 w 5983705"/>
              <a:gd name="connsiteY91" fmla="*/ 82926 h 2432954"/>
              <a:gd name="connsiteX92" fmla="*/ 5951621 w 5983705"/>
              <a:gd name="connsiteY92" fmla="*/ 163137 h 2432954"/>
              <a:gd name="connsiteX93" fmla="*/ 5823284 w 5983705"/>
              <a:gd name="connsiteY93" fmla="*/ 115010 h 2432954"/>
              <a:gd name="connsiteX94" fmla="*/ 5839327 w 5983705"/>
              <a:gd name="connsiteY94" fmla="*/ 66884 h 2432954"/>
              <a:gd name="connsiteX95" fmla="*/ 5967663 w 5983705"/>
              <a:gd name="connsiteY95" fmla="*/ 131052 h 2432954"/>
              <a:gd name="connsiteX96" fmla="*/ 5935579 w 5983705"/>
              <a:gd name="connsiteY96" fmla="*/ 163137 h 2432954"/>
              <a:gd name="connsiteX97" fmla="*/ 5823284 w 5983705"/>
              <a:gd name="connsiteY97" fmla="*/ 131052 h 2432954"/>
              <a:gd name="connsiteX98" fmla="*/ 5791200 w 5983705"/>
              <a:gd name="connsiteY98" fmla="*/ 82926 h 2432954"/>
              <a:gd name="connsiteX99" fmla="*/ 5935579 w 5983705"/>
              <a:gd name="connsiteY99" fmla="*/ 82926 h 2432954"/>
              <a:gd name="connsiteX100" fmla="*/ 5951621 w 5983705"/>
              <a:gd name="connsiteY100" fmla="*/ 131052 h 2432954"/>
              <a:gd name="connsiteX101" fmla="*/ 5903495 w 5983705"/>
              <a:gd name="connsiteY101" fmla="*/ 115010 h 2432954"/>
              <a:gd name="connsiteX102" fmla="*/ 5887453 w 5983705"/>
              <a:gd name="connsiteY102" fmla="*/ 98968 h 243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5983705" h="2432954">
                <a:moveTo>
                  <a:pt x="0" y="2392989"/>
                </a:moveTo>
                <a:lnTo>
                  <a:pt x="0" y="2392989"/>
                </a:lnTo>
                <a:cubicBezTo>
                  <a:pt x="48126" y="2403684"/>
                  <a:pt x="95249" y="2420979"/>
                  <a:pt x="144379" y="2425073"/>
                </a:cubicBezTo>
                <a:cubicBezTo>
                  <a:pt x="161231" y="2426477"/>
                  <a:pt x="176247" y="2413677"/>
                  <a:pt x="192506" y="2409031"/>
                </a:cubicBezTo>
                <a:cubicBezTo>
                  <a:pt x="333501" y="2368747"/>
                  <a:pt x="189416" y="2415408"/>
                  <a:pt x="304800" y="2376947"/>
                </a:cubicBezTo>
                <a:cubicBezTo>
                  <a:pt x="336884" y="2382294"/>
                  <a:pt x="368526" y="2392989"/>
                  <a:pt x="401053" y="2392989"/>
                </a:cubicBezTo>
                <a:cubicBezTo>
                  <a:pt x="542057" y="2392989"/>
                  <a:pt x="397955" y="2354526"/>
                  <a:pt x="513348" y="2392989"/>
                </a:cubicBezTo>
                <a:cubicBezTo>
                  <a:pt x="529390" y="2382294"/>
                  <a:pt x="542456" y="2364075"/>
                  <a:pt x="561474" y="2360905"/>
                </a:cubicBezTo>
                <a:cubicBezTo>
                  <a:pt x="578154" y="2358125"/>
                  <a:pt x="593341" y="2372302"/>
                  <a:pt x="609600" y="2376947"/>
                </a:cubicBezTo>
                <a:cubicBezTo>
                  <a:pt x="630800" y="2383004"/>
                  <a:pt x="652379" y="2387642"/>
                  <a:pt x="673769" y="2392989"/>
                </a:cubicBezTo>
                <a:cubicBezTo>
                  <a:pt x="700506" y="2387642"/>
                  <a:pt x="726713" y="2376947"/>
                  <a:pt x="753979" y="2376947"/>
                </a:cubicBezTo>
                <a:cubicBezTo>
                  <a:pt x="827714" y="2376947"/>
                  <a:pt x="855133" y="2389275"/>
                  <a:pt x="914400" y="2409031"/>
                </a:cubicBezTo>
                <a:cubicBezTo>
                  <a:pt x="1014462" y="2342325"/>
                  <a:pt x="911027" y="2392989"/>
                  <a:pt x="1010653" y="2392989"/>
                </a:cubicBezTo>
                <a:cubicBezTo>
                  <a:pt x="1068926" y="2392989"/>
                  <a:pt x="1158139" y="2373117"/>
                  <a:pt x="1219200" y="2360905"/>
                </a:cubicBezTo>
                <a:cubicBezTo>
                  <a:pt x="1327275" y="2432954"/>
                  <a:pt x="1207379" y="2374414"/>
                  <a:pt x="1315453" y="2360905"/>
                </a:cubicBezTo>
                <a:cubicBezTo>
                  <a:pt x="1342509" y="2357523"/>
                  <a:pt x="1368837" y="2372070"/>
                  <a:pt x="1395663" y="2376947"/>
                </a:cubicBezTo>
                <a:cubicBezTo>
                  <a:pt x="1427665" y="2382766"/>
                  <a:pt x="1459832" y="2387642"/>
                  <a:pt x="1491916" y="2392989"/>
                </a:cubicBezTo>
                <a:cubicBezTo>
                  <a:pt x="1518653" y="2387642"/>
                  <a:pt x="1546597" y="2386521"/>
                  <a:pt x="1572127" y="2376947"/>
                </a:cubicBezTo>
                <a:cubicBezTo>
                  <a:pt x="1590180" y="2370177"/>
                  <a:pt x="1600973" y="2344863"/>
                  <a:pt x="1620253" y="2344863"/>
                </a:cubicBezTo>
                <a:cubicBezTo>
                  <a:pt x="1639533" y="2344863"/>
                  <a:pt x="1651134" y="2368325"/>
                  <a:pt x="1668379" y="2376947"/>
                </a:cubicBezTo>
                <a:cubicBezTo>
                  <a:pt x="1683504" y="2384509"/>
                  <a:pt x="1700464" y="2387642"/>
                  <a:pt x="1716506" y="2392989"/>
                </a:cubicBezTo>
                <a:cubicBezTo>
                  <a:pt x="1831896" y="2354526"/>
                  <a:pt x="1687797" y="2392989"/>
                  <a:pt x="1828800" y="2392989"/>
                </a:cubicBezTo>
                <a:cubicBezTo>
                  <a:pt x="1845710" y="2392989"/>
                  <a:pt x="1860668" y="2381593"/>
                  <a:pt x="1876927" y="2376947"/>
                </a:cubicBezTo>
                <a:cubicBezTo>
                  <a:pt x="1898126" y="2370890"/>
                  <a:pt x="1919977" y="2367240"/>
                  <a:pt x="1941095" y="2360905"/>
                </a:cubicBezTo>
                <a:cubicBezTo>
                  <a:pt x="1973489" y="2351187"/>
                  <a:pt x="2037348" y="2328821"/>
                  <a:pt x="2037348" y="2328821"/>
                </a:cubicBezTo>
                <a:cubicBezTo>
                  <a:pt x="2053390" y="2334168"/>
                  <a:pt x="2072270" y="2334300"/>
                  <a:pt x="2085474" y="2344863"/>
                </a:cubicBezTo>
                <a:cubicBezTo>
                  <a:pt x="2100529" y="2356907"/>
                  <a:pt x="2101208" y="2382771"/>
                  <a:pt x="2117558" y="2392989"/>
                </a:cubicBezTo>
                <a:cubicBezTo>
                  <a:pt x="2146237" y="2410913"/>
                  <a:pt x="2213811" y="2425073"/>
                  <a:pt x="2213811" y="2425073"/>
                </a:cubicBezTo>
                <a:cubicBezTo>
                  <a:pt x="2229853" y="2419726"/>
                  <a:pt x="2245623" y="2413480"/>
                  <a:pt x="2261937" y="2409031"/>
                </a:cubicBezTo>
                <a:cubicBezTo>
                  <a:pt x="2304479" y="2397429"/>
                  <a:pt x="2348441" y="2390891"/>
                  <a:pt x="2390274" y="2376947"/>
                </a:cubicBezTo>
                <a:lnTo>
                  <a:pt x="2438400" y="2360905"/>
                </a:lnTo>
                <a:cubicBezTo>
                  <a:pt x="2502569" y="2366252"/>
                  <a:pt x="2566515" y="2376947"/>
                  <a:pt x="2630906" y="2376947"/>
                </a:cubicBezTo>
                <a:cubicBezTo>
                  <a:pt x="2652954" y="2376947"/>
                  <a:pt x="2673026" y="2360905"/>
                  <a:pt x="2695074" y="2360905"/>
                </a:cubicBezTo>
                <a:cubicBezTo>
                  <a:pt x="2743496" y="2360905"/>
                  <a:pt x="2791327" y="2371600"/>
                  <a:pt x="2839453" y="2376947"/>
                </a:cubicBezTo>
                <a:cubicBezTo>
                  <a:pt x="2855495" y="2366252"/>
                  <a:pt x="2868366" y="2346464"/>
                  <a:pt x="2887579" y="2344863"/>
                </a:cubicBezTo>
                <a:cubicBezTo>
                  <a:pt x="3174130" y="2320984"/>
                  <a:pt x="2942241" y="2390811"/>
                  <a:pt x="3080084" y="2344863"/>
                </a:cubicBezTo>
                <a:cubicBezTo>
                  <a:pt x="3118060" y="2357521"/>
                  <a:pt x="3169706" y="2376947"/>
                  <a:pt x="3208421" y="2376947"/>
                </a:cubicBezTo>
                <a:cubicBezTo>
                  <a:pt x="3240948" y="2376947"/>
                  <a:pt x="3272590" y="2366252"/>
                  <a:pt x="3304674" y="2360905"/>
                </a:cubicBezTo>
                <a:cubicBezTo>
                  <a:pt x="3314809" y="2354149"/>
                  <a:pt x="3380171" y="2304477"/>
                  <a:pt x="3400927" y="2312779"/>
                </a:cubicBezTo>
                <a:cubicBezTo>
                  <a:pt x="3418828" y="2319939"/>
                  <a:pt x="3422316" y="2344863"/>
                  <a:pt x="3433011" y="2360905"/>
                </a:cubicBezTo>
                <a:cubicBezTo>
                  <a:pt x="3577016" y="2312903"/>
                  <a:pt x="3413152" y="2362891"/>
                  <a:pt x="3753853" y="2328821"/>
                </a:cubicBezTo>
                <a:cubicBezTo>
                  <a:pt x="3770679" y="2327138"/>
                  <a:pt x="3785937" y="2318126"/>
                  <a:pt x="3801979" y="2312779"/>
                </a:cubicBezTo>
                <a:cubicBezTo>
                  <a:pt x="3828716" y="2318126"/>
                  <a:pt x="3854924" y="2328821"/>
                  <a:pt x="3882190" y="2328821"/>
                </a:cubicBezTo>
                <a:cubicBezTo>
                  <a:pt x="3899100" y="2328821"/>
                  <a:pt x="3913406" y="2312779"/>
                  <a:pt x="3930316" y="2312779"/>
                </a:cubicBezTo>
                <a:cubicBezTo>
                  <a:pt x="3952364" y="2312779"/>
                  <a:pt x="3972961" y="2324038"/>
                  <a:pt x="3994484" y="2328821"/>
                </a:cubicBezTo>
                <a:cubicBezTo>
                  <a:pt x="4088972" y="2349818"/>
                  <a:pt x="4091908" y="2347015"/>
                  <a:pt x="4203032" y="2360905"/>
                </a:cubicBezTo>
                <a:cubicBezTo>
                  <a:pt x="4331368" y="2318126"/>
                  <a:pt x="4170948" y="2360905"/>
                  <a:pt x="4299284" y="2360905"/>
                </a:cubicBezTo>
                <a:cubicBezTo>
                  <a:pt x="4321332" y="2360905"/>
                  <a:pt x="4342063" y="2350210"/>
                  <a:pt x="4363453" y="2344863"/>
                </a:cubicBezTo>
                <a:cubicBezTo>
                  <a:pt x="4384842" y="2350210"/>
                  <a:pt x="4405573" y="2360905"/>
                  <a:pt x="4427621" y="2360905"/>
                </a:cubicBezTo>
                <a:cubicBezTo>
                  <a:pt x="4444531" y="2360905"/>
                  <a:pt x="4459343" y="2348964"/>
                  <a:pt x="4475748" y="2344863"/>
                </a:cubicBezTo>
                <a:cubicBezTo>
                  <a:pt x="4502200" y="2338250"/>
                  <a:pt x="4529221" y="2334168"/>
                  <a:pt x="4555958" y="2328821"/>
                </a:cubicBezTo>
                <a:cubicBezTo>
                  <a:pt x="4572000" y="2318126"/>
                  <a:pt x="4585066" y="2299907"/>
                  <a:pt x="4604084" y="2296737"/>
                </a:cubicBezTo>
                <a:cubicBezTo>
                  <a:pt x="4620764" y="2293957"/>
                  <a:pt x="4635806" y="2308678"/>
                  <a:pt x="4652211" y="2312779"/>
                </a:cubicBezTo>
                <a:cubicBezTo>
                  <a:pt x="4678663" y="2319392"/>
                  <a:pt x="4705684" y="2323474"/>
                  <a:pt x="4732421" y="2328821"/>
                </a:cubicBezTo>
                <a:cubicBezTo>
                  <a:pt x="4748463" y="2323474"/>
                  <a:pt x="4764289" y="2317425"/>
                  <a:pt x="4780548" y="2312779"/>
                </a:cubicBezTo>
                <a:cubicBezTo>
                  <a:pt x="4842273" y="2295144"/>
                  <a:pt x="4852810" y="2302035"/>
                  <a:pt x="4908884" y="2264652"/>
                </a:cubicBezTo>
                <a:cubicBezTo>
                  <a:pt x="4931267" y="2249730"/>
                  <a:pt x="4962325" y="2205898"/>
                  <a:pt x="4973053" y="2184442"/>
                </a:cubicBezTo>
                <a:cubicBezTo>
                  <a:pt x="4980615" y="2169317"/>
                  <a:pt x="4981533" y="2151441"/>
                  <a:pt x="4989095" y="2136316"/>
                </a:cubicBezTo>
                <a:cubicBezTo>
                  <a:pt x="4997717" y="2119071"/>
                  <a:pt x="5011613" y="2104929"/>
                  <a:pt x="5021179" y="2088189"/>
                </a:cubicBezTo>
                <a:cubicBezTo>
                  <a:pt x="5072975" y="1997546"/>
                  <a:pt x="5028164" y="2049119"/>
                  <a:pt x="5085348" y="1991937"/>
                </a:cubicBezTo>
                <a:cubicBezTo>
                  <a:pt x="5123492" y="1877504"/>
                  <a:pt x="5069406" y="2015849"/>
                  <a:pt x="5149516" y="1895684"/>
                </a:cubicBezTo>
                <a:cubicBezTo>
                  <a:pt x="5158896" y="1881614"/>
                  <a:pt x="5157346" y="1862340"/>
                  <a:pt x="5165558" y="1847558"/>
                </a:cubicBezTo>
                <a:cubicBezTo>
                  <a:pt x="5184285" y="1813850"/>
                  <a:pt x="5212482" y="1785795"/>
                  <a:pt x="5229727" y="1751305"/>
                </a:cubicBezTo>
                <a:cubicBezTo>
                  <a:pt x="5326681" y="1557397"/>
                  <a:pt x="5203197" y="1797733"/>
                  <a:pt x="5293895" y="1639010"/>
                </a:cubicBezTo>
                <a:cubicBezTo>
                  <a:pt x="5305760" y="1618247"/>
                  <a:pt x="5314114" y="1595605"/>
                  <a:pt x="5325979" y="1574842"/>
                </a:cubicBezTo>
                <a:cubicBezTo>
                  <a:pt x="5335545" y="1558102"/>
                  <a:pt x="5348497" y="1543456"/>
                  <a:pt x="5358063" y="1526716"/>
                </a:cubicBezTo>
                <a:cubicBezTo>
                  <a:pt x="5369928" y="1505952"/>
                  <a:pt x="5380728" y="1484528"/>
                  <a:pt x="5390148" y="1462547"/>
                </a:cubicBezTo>
                <a:cubicBezTo>
                  <a:pt x="5396809" y="1447005"/>
                  <a:pt x="5398628" y="1429546"/>
                  <a:pt x="5406190" y="1414421"/>
                </a:cubicBezTo>
                <a:cubicBezTo>
                  <a:pt x="5414812" y="1397176"/>
                  <a:pt x="5429652" y="1383539"/>
                  <a:pt x="5438274" y="1366294"/>
                </a:cubicBezTo>
                <a:cubicBezTo>
                  <a:pt x="5504688" y="1233465"/>
                  <a:pt x="5394455" y="1407960"/>
                  <a:pt x="5486400" y="1270042"/>
                </a:cubicBezTo>
                <a:cubicBezTo>
                  <a:pt x="5491747" y="1248652"/>
                  <a:pt x="5492582" y="1225593"/>
                  <a:pt x="5502442" y="1205873"/>
                </a:cubicBezTo>
                <a:cubicBezTo>
                  <a:pt x="5509206" y="1192345"/>
                  <a:pt x="5527763" y="1187317"/>
                  <a:pt x="5534527" y="1173789"/>
                </a:cubicBezTo>
                <a:cubicBezTo>
                  <a:pt x="5544387" y="1154069"/>
                  <a:pt x="5544234" y="1130739"/>
                  <a:pt x="5550569" y="1109621"/>
                </a:cubicBezTo>
                <a:cubicBezTo>
                  <a:pt x="5560287" y="1077227"/>
                  <a:pt x="5571958" y="1045452"/>
                  <a:pt x="5582653" y="1013368"/>
                </a:cubicBezTo>
                <a:cubicBezTo>
                  <a:pt x="5588000" y="997326"/>
                  <a:pt x="5589315" y="979312"/>
                  <a:pt x="5598695" y="965242"/>
                </a:cubicBezTo>
                <a:lnTo>
                  <a:pt x="5630779" y="917116"/>
                </a:lnTo>
                <a:cubicBezTo>
                  <a:pt x="5639389" y="874066"/>
                  <a:pt x="5655643" y="775546"/>
                  <a:pt x="5678906" y="740652"/>
                </a:cubicBezTo>
                <a:cubicBezTo>
                  <a:pt x="5689601" y="724610"/>
                  <a:pt x="5703575" y="710323"/>
                  <a:pt x="5710990" y="692526"/>
                </a:cubicBezTo>
                <a:cubicBezTo>
                  <a:pt x="5730501" y="645699"/>
                  <a:pt x="5743074" y="596273"/>
                  <a:pt x="5759116" y="548147"/>
                </a:cubicBezTo>
                <a:lnTo>
                  <a:pt x="5775158" y="500021"/>
                </a:lnTo>
                <a:cubicBezTo>
                  <a:pt x="5780505" y="483979"/>
                  <a:pt x="5783638" y="467019"/>
                  <a:pt x="5791200" y="451894"/>
                </a:cubicBezTo>
                <a:cubicBezTo>
                  <a:pt x="5844987" y="344320"/>
                  <a:pt x="5806565" y="432763"/>
                  <a:pt x="5839327" y="323558"/>
                </a:cubicBezTo>
                <a:cubicBezTo>
                  <a:pt x="5849045" y="291165"/>
                  <a:pt x="5871411" y="227305"/>
                  <a:pt x="5871411" y="227305"/>
                </a:cubicBezTo>
                <a:cubicBezTo>
                  <a:pt x="5866064" y="200568"/>
                  <a:pt x="5862543" y="173400"/>
                  <a:pt x="5855369" y="147094"/>
                </a:cubicBezTo>
                <a:cubicBezTo>
                  <a:pt x="5841626" y="96706"/>
                  <a:pt x="5789027" y="0"/>
                  <a:pt x="5855369" y="82926"/>
                </a:cubicBezTo>
                <a:cubicBezTo>
                  <a:pt x="5867413" y="97981"/>
                  <a:pt x="5876758" y="115010"/>
                  <a:pt x="5887453" y="131052"/>
                </a:cubicBezTo>
                <a:cubicBezTo>
                  <a:pt x="5876758" y="141747"/>
                  <a:pt x="5870494" y="163137"/>
                  <a:pt x="5855369" y="163137"/>
                </a:cubicBezTo>
                <a:cubicBezTo>
                  <a:pt x="5847713" y="163137"/>
                  <a:pt x="5787388" y="96162"/>
                  <a:pt x="5807242" y="82926"/>
                </a:cubicBezTo>
                <a:cubicBezTo>
                  <a:pt x="5825587" y="70696"/>
                  <a:pt x="5850021" y="93621"/>
                  <a:pt x="5871411" y="98968"/>
                </a:cubicBezTo>
                <a:cubicBezTo>
                  <a:pt x="5882106" y="115010"/>
                  <a:pt x="5912117" y="129849"/>
                  <a:pt x="5903495" y="147094"/>
                </a:cubicBezTo>
                <a:cubicBezTo>
                  <a:pt x="5895933" y="162219"/>
                  <a:pt x="5862931" y="146177"/>
                  <a:pt x="5855369" y="131052"/>
                </a:cubicBezTo>
                <a:cubicBezTo>
                  <a:pt x="5847807" y="115927"/>
                  <a:pt x="5866064" y="98968"/>
                  <a:pt x="5871411" y="82926"/>
                </a:cubicBezTo>
                <a:cubicBezTo>
                  <a:pt x="5983705" y="120357"/>
                  <a:pt x="5978357" y="82926"/>
                  <a:pt x="5951621" y="163137"/>
                </a:cubicBezTo>
                <a:cubicBezTo>
                  <a:pt x="5938490" y="160948"/>
                  <a:pt x="5832781" y="162495"/>
                  <a:pt x="5823284" y="115010"/>
                </a:cubicBezTo>
                <a:cubicBezTo>
                  <a:pt x="5819968" y="98429"/>
                  <a:pt x="5833979" y="82926"/>
                  <a:pt x="5839327" y="66884"/>
                </a:cubicBezTo>
                <a:cubicBezTo>
                  <a:pt x="5870972" y="71405"/>
                  <a:pt x="5983218" y="53277"/>
                  <a:pt x="5967663" y="131052"/>
                </a:cubicBezTo>
                <a:cubicBezTo>
                  <a:pt x="5964697" y="145883"/>
                  <a:pt x="5946274" y="152442"/>
                  <a:pt x="5935579" y="163137"/>
                </a:cubicBezTo>
                <a:cubicBezTo>
                  <a:pt x="5931390" y="162090"/>
                  <a:pt x="5833743" y="139419"/>
                  <a:pt x="5823284" y="131052"/>
                </a:cubicBezTo>
                <a:cubicBezTo>
                  <a:pt x="5808229" y="119008"/>
                  <a:pt x="5801895" y="98968"/>
                  <a:pt x="5791200" y="82926"/>
                </a:cubicBezTo>
                <a:cubicBezTo>
                  <a:pt x="5843919" y="65354"/>
                  <a:pt x="5873170" y="47263"/>
                  <a:pt x="5935579" y="82926"/>
                </a:cubicBezTo>
                <a:cubicBezTo>
                  <a:pt x="5950261" y="91316"/>
                  <a:pt x="5963578" y="119095"/>
                  <a:pt x="5951621" y="131052"/>
                </a:cubicBezTo>
                <a:cubicBezTo>
                  <a:pt x="5939664" y="143009"/>
                  <a:pt x="5903495" y="115010"/>
                  <a:pt x="5903495" y="115010"/>
                </a:cubicBezTo>
                <a:lnTo>
                  <a:pt x="5887453" y="98968"/>
                </a:lnTo>
              </a:path>
            </a:pathLst>
          </a:custGeom>
          <a:ln w="41275"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3" name="Rett pil 22"/>
          <p:cNvCxnSpPr/>
          <p:nvPr/>
        </p:nvCxnSpPr>
        <p:spPr>
          <a:xfrm flipV="1">
            <a:off x="1763688" y="1340768"/>
            <a:ext cx="0" cy="2808312"/>
          </a:xfrm>
          <a:prstGeom prst="straightConnector1">
            <a:avLst/>
          </a:prstGeom>
          <a:ln w="254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Sylinder 23"/>
          <p:cNvSpPr txBox="1"/>
          <p:nvPr/>
        </p:nvSpPr>
        <p:spPr>
          <a:xfrm>
            <a:off x="251520" y="2132856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Energy per </a:t>
            </a:r>
            <a:r>
              <a:rPr lang="nb-NO" dirty="0" err="1" smtClean="0"/>
              <a:t>individual</a:t>
            </a:r>
            <a:r>
              <a:rPr lang="nb-NO" dirty="0" smtClean="0"/>
              <a:t> in a </a:t>
            </a:r>
            <a:r>
              <a:rPr lang="nb-NO" dirty="0" err="1" smtClean="0"/>
              <a:t>population</a:t>
            </a:r>
            <a:endParaRPr lang="nb-NO" dirty="0"/>
          </a:p>
        </p:txBody>
      </p:sp>
      <p:sp>
        <p:nvSpPr>
          <p:cNvPr id="25" name="TekstSylinder 24"/>
          <p:cNvSpPr txBox="1"/>
          <p:nvPr/>
        </p:nvSpPr>
        <p:spPr>
          <a:xfrm>
            <a:off x="1115616" y="414908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First </a:t>
            </a:r>
            <a:r>
              <a:rPr lang="nb-NO" dirty="0" err="1" smtClean="0"/>
              <a:t>life-forms</a:t>
            </a:r>
            <a:endParaRPr lang="nb-NO" dirty="0"/>
          </a:p>
        </p:txBody>
      </p:sp>
      <p:sp>
        <p:nvSpPr>
          <p:cNvPr id="26" name="TekstSylinder 25"/>
          <p:cNvSpPr txBox="1"/>
          <p:nvPr/>
        </p:nvSpPr>
        <p:spPr>
          <a:xfrm>
            <a:off x="5652120" y="414908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Industrial </a:t>
            </a:r>
            <a:r>
              <a:rPr lang="nb-NO" dirty="0" err="1" smtClean="0"/>
              <a:t>revolution</a:t>
            </a:r>
            <a:endParaRPr lang="nb-NO" dirty="0"/>
          </a:p>
        </p:txBody>
      </p:sp>
      <p:sp>
        <p:nvSpPr>
          <p:cNvPr id="27" name="TekstSylinder 26"/>
          <p:cNvSpPr txBox="1"/>
          <p:nvPr/>
        </p:nvSpPr>
        <p:spPr>
          <a:xfrm>
            <a:off x="7740352" y="148478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Today</a:t>
            </a:r>
            <a:endParaRPr lang="nb-NO" dirty="0"/>
          </a:p>
        </p:txBody>
      </p:sp>
      <p:sp>
        <p:nvSpPr>
          <p:cNvPr id="28" name="TekstSylinder 27"/>
          <p:cNvSpPr txBox="1"/>
          <p:nvPr/>
        </p:nvSpPr>
        <p:spPr>
          <a:xfrm>
            <a:off x="2915816" y="1268760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Establishment of </a:t>
            </a:r>
            <a:r>
              <a:rPr lang="nb-NO" b="1" dirty="0" err="1" smtClean="0"/>
              <a:t>governments</a:t>
            </a:r>
            <a:r>
              <a:rPr lang="nb-NO" b="1" dirty="0" smtClean="0"/>
              <a:t> = </a:t>
            </a:r>
            <a:r>
              <a:rPr lang="nb-NO" b="1" dirty="0" err="1" smtClean="0"/>
              <a:t>stiff</a:t>
            </a:r>
            <a:r>
              <a:rPr lang="nb-NO" b="1" dirty="0" smtClean="0"/>
              <a:t> systems.</a:t>
            </a:r>
            <a:endParaRPr lang="nb-NO" b="1" dirty="0"/>
          </a:p>
        </p:txBody>
      </p:sp>
      <p:sp>
        <p:nvSpPr>
          <p:cNvPr id="29" name="Frihåndsform 28"/>
          <p:cNvSpPr/>
          <p:nvPr/>
        </p:nvSpPr>
        <p:spPr>
          <a:xfrm>
            <a:off x="7164288" y="1340768"/>
            <a:ext cx="648072" cy="1512168"/>
          </a:xfrm>
          <a:custGeom>
            <a:avLst/>
            <a:gdLst>
              <a:gd name="connsiteX0" fmla="*/ 465221 w 914400"/>
              <a:gd name="connsiteY0" fmla="*/ 0 h 1676309"/>
              <a:gd name="connsiteX1" fmla="*/ 417095 w 914400"/>
              <a:gd name="connsiteY1" fmla="*/ 16042 h 1676309"/>
              <a:gd name="connsiteX2" fmla="*/ 288758 w 914400"/>
              <a:gd name="connsiteY2" fmla="*/ 112295 h 1676309"/>
              <a:gd name="connsiteX3" fmla="*/ 256673 w 914400"/>
              <a:gd name="connsiteY3" fmla="*/ 160421 h 1676309"/>
              <a:gd name="connsiteX4" fmla="*/ 128337 w 914400"/>
              <a:gd name="connsiteY4" fmla="*/ 320842 h 1676309"/>
              <a:gd name="connsiteX5" fmla="*/ 80210 w 914400"/>
              <a:gd name="connsiteY5" fmla="*/ 417095 h 1676309"/>
              <a:gd name="connsiteX6" fmla="*/ 32084 w 914400"/>
              <a:gd name="connsiteY6" fmla="*/ 577516 h 1676309"/>
              <a:gd name="connsiteX7" fmla="*/ 16042 w 914400"/>
              <a:gd name="connsiteY7" fmla="*/ 882316 h 1676309"/>
              <a:gd name="connsiteX8" fmla="*/ 0 w 914400"/>
              <a:gd name="connsiteY8" fmla="*/ 946484 h 1676309"/>
              <a:gd name="connsiteX9" fmla="*/ 16042 w 914400"/>
              <a:gd name="connsiteY9" fmla="*/ 1347537 h 1676309"/>
              <a:gd name="connsiteX10" fmla="*/ 48126 w 914400"/>
              <a:gd name="connsiteY10" fmla="*/ 1443789 h 1676309"/>
              <a:gd name="connsiteX11" fmla="*/ 80210 w 914400"/>
              <a:gd name="connsiteY11" fmla="*/ 1475874 h 1676309"/>
              <a:gd name="connsiteX12" fmla="*/ 112295 w 914400"/>
              <a:gd name="connsiteY12" fmla="*/ 1524000 h 1676309"/>
              <a:gd name="connsiteX13" fmla="*/ 160421 w 914400"/>
              <a:gd name="connsiteY13" fmla="*/ 1556084 h 1676309"/>
              <a:gd name="connsiteX14" fmla="*/ 192505 w 914400"/>
              <a:gd name="connsiteY14" fmla="*/ 1604210 h 1676309"/>
              <a:gd name="connsiteX15" fmla="*/ 288758 w 914400"/>
              <a:gd name="connsiteY15" fmla="*/ 1636295 h 1676309"/>
              <a:gd name="connsiteX16" fmla="*/ 336884 w 914400"/>
              <a:gd name="connsiteY16" fmla="*/ 1668379 h 1676309"/>
              <a:gd name="connsiteX17" fmla="*/ 545431 w 914400"/>
              <a:gd name="connsiteY17" fmla="*/ 1588168 h 1676309"/>
              <a:gd name="connsiteX18" fmla="*/ 577516 w 914400"/>
              <a:gd name="connsiteY18" fmla="*/ 1556084 h 1676309"/>
              <a:gd name="connsiteX19" fmla="*/ 673768 w 914400"/>
              <a:gd name="connsiteY19" fmla="*/ 1475874 h 1676309"/>
              <a:gd name="connsiteX20" fmla="*/ 721895 w 914400"/>
              <a:gd name="connsiteY20" fmla="*/ 1379621 h 1676309"/>
              <a:gd name="connsiteX21" fmla="*/ 737937 w 914400"/>
              <a:gd name="connsiteY21" fmla="*/ 1331495 h 1676309"/>
              <a:gd name="connsiteX22" fmla="*/ 770021 w 914400"/>
              <a:gd name="connsiteY22" fmla="*/ 1283368 h 1676309"/>
              <a:gd name="connsiteX23" fmla="*/ 802105 w 914400"/>
              <a:gd name="connsiteY23" fmla="*/ 1187116 h 1676309"/>
              <a:gd name="connsiteX24" fmla="*/ 818147 w 914400"/>
              <a:gd name="connsiteY24" fmla="*/ 1138989 h 1676309"/>
              <a:gd name="connsiteX25" fmla="*/ 834189 w 914400"/>
              <a:gd name="connsiteY25" fmla="*/ 1010653 h 1676309"/>
              <a:gd name="connsiteX26" fmla="*/ 850231 w 914400"/>
              <a:gd name="connsiteY26" fmla="*/ 962526 h 1676309"/>
              <a:gd name="connsiteX27" fmla="*/ 866273 w 914400"/>
              <a:gd name="connsiteY27" fmla="*/ 898358 h 1676309"/>
              <a:gd name="connsiteX28" fmla="*/ 898358 w 914400"/>
              <a:gd name="connsiteY28" fmla="*/ 657726 h 1676309"/>
              <a:gd name="connsiteX29" fmla="*/ 914400 w 914400"/>
              <a:gd name="connsiteY29" fmla="*/ 593558 h 1676309"/>
              <a:gd name="connsiteX30" fmla="*/ 882316 w 914400"/>
              <a:gd name="connsiteY30" fmla="*/ 368968 h 1676309"/>
              <a:gd name="connsiteX31" fmla="*/ 818147 w 914400"/>
              <a:gd name="connsiteY31" fmla="*/ 272716 h 1676309"/>
              <a:gd name="connsiteX32" fmla="*/ 786063 w 914400"/>
              <a:gd name="connsiteY32" fmla="*/ 224589 h 1676309"/>
              <a:gd name="connsiteX33" fmla="*/ 753979 w 914400"/>
              <a:gd name="connsiteY33" fmla="*/ 128337 h 1676309"/>
              <a:gd name="connsiteX34" fmla="*/ 705852 w 914400"/>
              <a:gd name="connsiteY34" fmla="*/ 96253 h 1676309"/>
              <a:gd name="connsiteX35" fmla="*/ 625642 w 914400"/>
              <a:gd name="connsiteY35" fmla="*/ 32084 h 1676309"/>
              <a:gd name="connsiteX36" fmla="*/ 577516 w 914400"/>
              <a:gd name="connsiteY36" fmla="*/ 16042 h 1676309"/>
              <a:gd name="connsiteX37" fmla="*/ 352926 w 914400"/>
              <a:gd name="connsiteY37" fmla="*/ 32084 h 167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14400" h="1676309">
                <a:moveTo>
                  <a:pt x="465221" y="0"/>
                </a:moveTo>
                <a:cubicBezTo>
                  <a:pt x="449179" y="5347"/>
                  <a:pt x="431877" y="7830"/>
                  <a:pt x="417095" y="16042"/>
                </a:cubicBezTo>
                <a:cubicBezTo>
                  <a:pt x="380136" y="36575"/>
                  <a:pt x="319915" y="73349"/>
                  <a:pt x="288758" y="112295"/>
                </a:cubicBezTo>
                <a:cubicBezTo>
                  <a:pt x="276714" y="127350"/>
                  <a:pt x="269221" y="145782"/>
                  <a:pt x="256673" y="160421"/>
                </a:cubicBezTo>
                <a:cubicBezTo>
                  <a:pt x="208880" y="216178"/>
                  <a:pt x="153651" y="244900"/>
                  <a:pt x="128337" y="320842"/>
                </a:cubicBezTo>
                <a:cubicBezTo>
                  <a:pt x="106198" y="387259"/>
                  <a:pt x="121675" y="354898"/>
                  <a:pt x="80210" y="417095"/>
                </a:cubicBezTo>
                <a:cubicBezTo>
                  <a:pt x="41154" y="534264"/>
                  <a:pt x="56328" y="480537"/>
                  <a:pt x="32084" y="577516"/>
                </a:cubicBezTo>
                <a:cubicBezTo>
                  <a:pt x="26737" y="679116"/>
                  <a:pt x="24856" y="780958"/>
                  <a:pt x="16042" y="882316"/>
                </a:cubicBezTo>
                <a:cubicBezTo>
                  <a:pt x="14132" y="904281"/>
                  <a:pt x="0" y="924436"/>
                  <a:pt x="0" y="946484"/>
                </a:cubicBezTo>
                <a:cubicBezTo>
                  <a:pt x="0" y="1080275"/>
                  <a:pt x="3155" y="1214368"/>
                  <a:pt x="16042" y="1347537"/>
                </a:cubicBezTo>
                <a:cubicBezTo>
                  <a:pt x="19300" y="1381199"/>
                  <a:pt x="24212" y="1419875"/>
                  <a:pt x="48126" y="1443789"/>
                </a:cubicBezTo>
                <a:cubicBezTo>
                  <a:pt x="58821" y="1454484"/>
                  <a:pt x="70762" y="1464064"/>
                  <a:pt x="80210" y="1475874"/>
                </a:cubicBezTo>
                <a:cubicBezTo>
                  <a:pt x="92254" y="1490929"/>
                  <a:pt x="98662" y="1510367"/>
                  <a:pt x="112295" y="1524000"/>
                </a:cubicBezTo>
                <a:cubicBezTo>
                  <a:pt x="125928" y="1537633"/>
                  <a:pt x="144379" y="1545389"/>
                  <a:pt x="160421" y="1556084"/>
                </a:cubicBezTo>
                <a:cubicBezTo>
                  <a:pt x="171116" y="1572126"/>
                  <a:pt x="176156" y="1593992"/>
                  <a:pt x="192505" y="1604210"/>
                </a:cubicBezTo>
                <a:cubicBezTo>
                  <a:pt x="221184" y="1622135"/>
                  <a:pt x="288758" y="1636295"/>
                  <a:pt x="288758" y="1636295"/>
                </a:cubicBezTo>
                <a:cubicBezTo>
                  <a:pt x="304800" y="1646990"/>
                  <a:pt x="317700" y="1666461"/>
                  <a:pt x="336884" y="1668379"/>
                </a:cubicBezTo>
                <a:cubicBezTo>
                  <a:pt x="416185" y="1676309"/>
                  <a:pt x="490294" y="1643303"/>
                  <a:pt x="545431" y="1588168"/>
                </a:cubicBezTo>
                <a:cubicBezTo>
                  <a:pt x="556126" y="1577473"/>
                  <a:pt x="565705" y="1565532"/>
                  <a:pt x="577516" y="1556084"/>
                </a:cubicBezTo>
                <a:cubicBezTo>
                  <a:pt x="689181" y="1466753"/>
                  <a:pt x="559454" y="1590188"/>
                  <a:pt x="673768" y="1475874"/>
                </a:cubicBezTo>
                <a:cubicBezTo>
                  <a:pt x="714089" y="1354908"/>
                  <a:pt x="659699" y="1504010"/>
                  <a:pt x="721895" y="1379621"/>
                </a:cubicBezTo>
                <a:cubicBezTo>
                  <a:pt x="729457" y="1364497"/>
                  <a:pt x="730375" y="1346620"/>
                  <a:pt x="737937" y="1331495"/>
                </a:cubicBezTo>
                <a:cubicBezTo>
                  <a:pt x="746559" y="1314250"/>
                  <a:pt x="762191" y="1300987"/>
                  <a:pt x="770021" y="1283368"/>
                </a:cubicBezTo>
                <a:cubicBezTo>
                  <a:pt x="783756" y="1252463"/>
                  <a:pt x="791410" y="1219200"/>
                  <a:pt x="802105" y="1187116"/>
                </a:cubicBezTo>
                <a:lnTo>
                  <a:pt x="818147" y="1138989"/>
                </a:lnTo>
                <a:cubicBezTo>
                  <a:pt x="823494" y="1096210"/>
                  <a:pt x="826477" y="1053069"/>
                  <a:pt x="834189" y="1010653"/>
                </a:cubicBezTo>
                <a:cubicBezTo>
                  <a:pt x="837214" y="994016"/>
                  <a:pt x="845585" y="978785"/>
                  <a:pt x="850231" y="962526"/>
                </a:cubicBezTo>
                <a:cubicBezTo>
                  <a:pt x="856288" y="941327"/>
                  <a:pt x="862648" y="920106"/>
                  <a:pt x="866273" y="898358"/>
                </a:cubicBezTo>
                <a:cubicBezTo>
                  <a:pt x="894202" y="730789"/>
                  <a:pt x="869908" y="814201"/>
                  <a:pt x="898358" y="657726"/>
                </a:cubicBezTo>
                <a:cubicBezTo>
                  <a:pt x="902302" y="636034"/>
                  <a:pt x="909053" y="614947"/>
                  <a:pt x="914400" y="593558"/>
                </a:cubicBezTo>
                <a:cubicBezTo>
                  <a:pt x="912645" y="574257"/>
                  <a:pt x="912506" y="423310"/>
                  <a:pt x="882316" y="368968"/>
                </a:cubicBezTo>
                <a:cubicBezTo>
                  <a:pt x="863589" y="335260"/>
                  <a:pt x="839536" y="304800"/>
                  <a:pt x="818147" y="272716"/>
                </a:cubicBezTo>
                <a:cubicBezTo>
                  <a:pt x="807452" y="256674"/>
                  <a:pt x="792160" y="242880"/>
                  <a:pt x="786063" y="224589"/>
                </a:cubicBezTo>
                <a:cubicBezTo>
                  <a:pt x="775368" y="192505"/>
                  <a:pt x="782119" y="147096"/>
                  <a:pt x="753979" y="128337"/>
                </a:cubicBezTo>
                <a:cubicBezTo>
                  <a:pt x="737937" y="117642"/>
                  <a:pt x="720907" y="108297"/>
                  <a:pt x="705852" y="96253"/>
                </a:cubicBezTo>
                <a:cubicBezTo>
                  <a:pt x="656112" y="56461"/>
                  <a:pt x="691481" y="65004"/>
                  <a:pt x="625642" y="32084"/>
                </a:cubicBezTo>
                <a:cubicBezTo>
                  <a:pt x="610517" y="24522"/>
                  <a:pt x="593558" y="21389"/>
                  <a:pt x="577516" y="16042"/>
                </a:cubicBezTo>
                <a:lnTo>
                  <a:pt x="352926" y="32084"/>
                </a:ln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Bildeforklaring formet som et avrundet rektangel 29"/>
          <p:cNvSpPr/>
          <p:nvPr/>
        </p:nvSpPr>
        <p:spPr>
          <a:xfrm>
            <a:off x="3347864" y="2852936"/>
            <a:ext cx="2232248" cy="504056"/>
          </a:xfrm>
          <a:prstGeom prst="wedgeRoundRectCallout">
            <a:avLst>
              <a:gd name="adj1" fmla="val 20131"/>
              <a:gd name="adj2" fmla="val 11342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Natural </a:t>
            </a:r>
            <a:r>
              <a:rPr lang="nb-NO" dirty="0" err="1" smtClean="0"/>
              <a:t>balance</a:t>
            </a:r>
            <a:r>
              <a:rPr lang="nb-NO" dirty="0" smtClean="0"/>
              <a:t> - FREE COMPETITION</a:t>
            </a:r>
            <a:endParaRPr lang="nb-NO" dirty="0"/>
          </a:p>
        </p:txBody>
      </p:sp>
      <p:cxnSp>
        <p:nvCxnSpPr>
          <p:cNvPr id="34" name="Rett linje 33"/>
          <p:cNvCxnSpPr>
            <a:stCxn id="21" idx="2"/>
            <a:endCxn id="21" idx="2"/>
          </p:cNvCxnSpPr>
          <p:nvPr/>
        </p:nvCxnSpPr>
        <p:spPr>
          <a:xfrm>
            <a:off x="1906161" y="392535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Bildeforklaring formet som et rektangel 35"/>
          <p:cNvSpPr/>
          <p:nvPr/>
        </p:nvSpPr>
        <p:spPr>
          <a:xfrm>
            <a:off x="4067944" y="1772816"/>
            <a:ext cx="2520280" cy="720080"/>
          </a:xfrm>
          <a:prstGeom prst="wedgeRectCallout">
            <a:avLst>
              <a:gd name="adj1" fmla="val 84648"/>
              <a:gd name="adj2" fmla="val -355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err="1" smtClean="0"/>
              <a:t>Possible</a:t>
            </a:r>
            <a:r>
              <a:rPr lang="nb-NO" b="1" dirty="0" smtClean="0"/>
              <a:t> to </a:t>
            </a:r>
            <a:r>
              <a:rPr lang="nb-NO" b="1" dirty="0" err="1" smtClean="0"/>
              <a:t>escape</a:t>
            </a:r>
            <a:r>
              <a:rPr lang="nb-NO" b="1" dirty="0" smtClean="0"/>
              <a:t> </a:t>
            </a:r>
            <a:r>
              <a:rPr lang="nb-NO" b="1" dirty="0" err="1" smtClean="0"/>
              <a:t>free</a:t>
            </a:r>
            <a:r>
              <a:rPr lang="nb-NO" b="1" dirty="0" smtClean="0"/>
              <a:t> </a:t>
            </a:r>
            <a:r>
              <a:rPr lang="nb-NO" b="1" dirty="0" err="1" smtClean="0"/>
              <a:t>competition</a:t>
            </a:r>
            <a:r>
              <a:rPr lang="nb-NO" b="1" dirty="0" smtClean="0"/>
              <a:t>.</a:t>
            </a:r>
            <a:endParaRPr lang="nb-NO" b="1" dirty="0"/>
          </a:p>
        </p:txBody>
      </p:sp>
      <p:cxnSp>
        <p:nvCxnSpPr>
          <p:cNvPr id="37" name="Rett pil 36"/>
          <p:cNvCxnSpPr>
            <a:endCxn id="41" idx="1"/>
          </p:cNvCxnSpPr>
          <p:nvPr/>
        </p:nvCxnSpPr>
        <p:spPr>
          <a:xfrm flipV="1">
            <a:off x="1763688" y="4045714"/>
            <a:ext cx="6192688" cy="103366"/>
          </a:xfrm>
          <a:prstGeom prst="straightConnector1">
            <a:avLst/>
          </a:prstGeom>
          <a:ln w="254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Sylinder 40"/>
          <p:cNvSpPr txBox="1"/>
          <p:nvPr/>
        </p:nvSpPr>
        <p:spPr>
          <a:xfrm>
            <a:off x="7956376" y="386104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TIME</a:t>
            </a:r>
            <a:endParaRPr lang="nb-NO" b="1" dirty="0"/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821234" y="4163543"/>
            <a:ext cx="1973141" cy="2952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653136"/>
            <a:ext cx="2952328" cy="1958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7" name="Rett linje 46"/>
          <p:cNvCxnSpPr>
            <a:endCxn id="21" idx="36"/>
          </p:cNvCxnSpPr>
          <p:nvPr/>
        </p:nvCxnSpPr>
        <p:spPr>
          <a:xfrm flipV="1">
            <a:off x="3923928" y="3878353"/>
            <a:ext cx="1005796" cy="77478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linje 47"/>
          <p:cNvCxnSpPr>
            <a:endCxn id="21" idx="36"/>
          </p:cNvCxnSpPr>
          <p:nvPr/>
        </p:nvCxnSpPr>
        <p:spPr>
          <a:xfrm flipH="1" flipV="1">
            <a:off x="4929724" y="3878353"/>
            <a:ext cx="650388" cy="77478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1268760"/>
          </a:xfrm>
        </p:spPr>
        <p:txBody>
          <a:bodyPr>
            <a:noAutofit/>
          </a:bodyPr>
          <a:lstStyle/>
          <a:p>
            <a:r>
              <a:rPr lang="nb-NO" sz="3200" b="1" dirty="0" smtClean="0">
                <a:solidFill>
                  <a:srgbClr val="00B050"/>
                </a:solidFill>
              </a:rPr>
              <a:t>Head </a:t>
            </a:r>
            <a:r>
              <a:rPr lang="nb-NO" sz="3200" b="1" dirty="0" err="1" smtClean="0">
                <a:solidFill>
                  <a:srgbClr val="00B050"/>
                </a:solidFill>
              </a:rPr>
              <a:t>Biotech</a:t>
            </a:r>
            <a:r>
              <a:rPr lang="nb-NO" sz="3200" dirty="0" smtClean="0"/>
              <a:t>: </a:t>
            </a:r>
            <a:r>
              <a:rPr lang="nb-NO" sz="2400" b="1" dirty="0" smtClean="0"/>
              <a:t>Eu -&gt; 0 hinders </a:t>
            </a:r>
            <a:r>
              <a:rPr lang="nb-NO" sz="2400" b="1" dirty="0" err="1" smtClean="0"/>
              <a:t>evil</a:t>
            </a:r>
            <a:r>
              <a:rPr lang="nb-NO" sz="2400" b="1" dirty="0" smtClean="0"/>
              <a:t> to </a:t>
            </a:r>
            <a:r>
              <a:rPr lang="nb-NO" sz="2400" b="1" dirty="0" err="1" smtClean="0"/>
              <a:t>accumulate</a:t>
            </a:r>
            <a:r>
              <a:rPr lang="nb-NO" sz="2400" b="1" dirty="0" smtClean="0"/>
              <a:t> over </a:t>
            </a:r>
            <a:r>
              <a:rPr lang="nb-NO" sz="2400" b="1" dirty="0" err="1" smtClean="0"/>
              <a:t>good</a:t>
            </a:r>
            <a:r>
              <a:rPr lang="nb-NO" sz="2400" b="1" dirty="0" smtClean="0"/>
              <a:t>. </a:t>
            </a:r>
            <a:r>
              <a:rPr lang="nb-NO" sz="2400" b="1" dirty="0" err="1" smtClean="0"/>
              <a:t>Evil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accumulates</a:t>
            </a:r>
            <a:r>
              <a:rPr lang="nb-NO" sz="2400" b="1" dirty="0" smtClean="0"/>
              <a:t> over </a:t>
            </a:r>
            <a:r>
              <a:rPr lang="nb-NO" sz="2400" b="1" dirty="0" err="1" smtClean="0"/>
              <a:t>good</a:t>
            </a:r>
            <a:r>
              <a:rPr lang="nb-NO" sz="2400" b="1" dirty="0" smtClean="0"/>
              <a:t> in </a:t>
            </a:r>
            <a:r>
              <a:rPr lang="nb-NO" sz="2400" b="1" dirty="0" err="1" smtClean="0"/>
              <a:t>stiff</a:t>
            </a:r>
            <a:r>
              <a:rPr lang="nb-NO" sz="2400" b="1" dirty="0" smtClean="0"/>
              <a:t> systems, </a:t>
            </a:r>
            <a:r>
              <a:rPr lang="nb-NO" sz="2400" b="1" dirty="0" err="1" smtClean="0"/>
              <a:t>because</a:t>
            </a:r>
            <a:r>
              <a:rPr lang="nb-NO" sz="2400" b="1" dirty="0" smtClean="0"/>
              <a:t> Eu -&gt; 0 is lost.</a:t>
            </a:r>
            <a:r>
              <a:rPr lang="nb-NO" sz="2400" dirty="0" smtClean="0"/>
              <a:t>  </a:t>
            </a:r>
            <a:endParaRPr lang="nb-NO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628800"/>
            <a:ext cx="738187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il høyre 5"/>
          <p:cNvSpPr/>
          <p:nvPr/>
        </p:nvSpPr>
        <p:spPr>
          <a:xfrm>
            <a:off x="3995936" y="2564904"/>
            <a:ext cx="1296144" cy="288032"/>
          </a:xfrm>
          <a:prstGeom prst="rightArrow">
            <a:avLst/>
          </a:prstGeom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437112"/>
            <a:ext cx="72009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Pil høyre 12"/>
          <p:cNvSpPr/>
          <p:nvPr/>
        </p:nvSpPr>
        <p:spPr>
          <a:xfrm>
            <a:off x="4067944" y="5301208"/>
            <a:ext cx="1296144" cy="288032"/>
          </a:xfrm>
          <a:prstGeom prst="rightArrow">
            <a:avLst/>
          </a:prstGeom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/>
          <p:cNvSpPr txBox="1"/>
          <p:nvPr/>
        </p:nvSpPr>
        <p:spPr>
          <a:xfrm>
            <a:off x="6228184" y="5373216"/>
            <a:ext cx="1584176" cy="4616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41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FF0000"/>
                </a:solidFill>
              </a:rPr>
              <a:t>  DANGER!</a:t>
            </a:r>
            <a:endParaRPr lang="nb-NO" sz="2400" b="1" dirty="0">
              <a:solidFill>
                <a:srgbClr val="FF0000"/>
              </a:solidFill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683568" y="3717032"/>
            <a:ext cx="81734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The </a:t>
            </a:r>
            <a:r>
              <a:rPr lang="nb-NO" b="1" dirty="0" err="1" smtClean="0"/>
              <a:t>way</a:t>
            </a:r>
            <a:r>
              <a:rPr lang="nb-NO" b="1" dirty="0" smtClean="0"/>
              <a:t> a </a:t>
            </a:r>
            <a:r>
              <a:rPr lang="nb-NO" b="1" dirty="0" err="1" smtClean="0"/>
              <a:t>stiff</a:t>
            </a:r>
            <a:r>
              <a:rPr lang="nb-NO" b="1" dirty="0" smtClean="0"/>
              <a:t> system </a:t>
            </a:r>
            <a:r>
              <a:rPr lang="nb-NO" b="1" dirty="0" err="1" smtClean="0"/>
              <a:t>gets</a:t>
            </a:r>
            <a:r>
              <a:rPr lang="nb-NO" b="1" dirty="0" smtClean="0"/>
              <a:t> </a:t>
            </a:r>
            <a:r>
              <a:rPr lang="nb-NO" b="1" dirty="0" err="1" smtClean="0"/>
              <a:t>its</a:t>
            </a:r>
            <a:r>
              <a:rPr lang="nb-NO" b="1" dirty="0" smtClean="0"/>
              <a:t> ”</a:t>
            </a:r>
            <a:r>
              <a:rPr lang="nb-NO" b="1" dirty="0" err="1" smtClean="0"/>
              <a:t>food</a:t>
            </a:r>
            <a:r>
              <a:rPr lang="nb-NO" b="1" dirty="0" smtClean="0"/>
              <a:t>” is </a:t>
            </a:r>
            <a:r>
              <a:rPr lang="nb-NO" b="1" dirty="0" err="1" smtClean="0"/>
              <a:t>unnatural</a:t>
            </a:r>
            <a:r>
              <a:rPr lang="nb-NO" b="1" dirty="0" smtClean="0"/>
              <a:t>.</a:t>
            </a:r>
          </a:p>
          <a:p>
            <a:r>
              <a:rPr lang="nb-NO" b="1" dirty="0" err="1" smtClean="0"/>
              <a:t>Stiff</a:t>
            </a:r>
            <a:r>
              <a:rPr lang="nb-NO" b="1" dirty="0" smtClean="0"/>
              <a:t> system </a:t>
            </a:r>
            <a:r>
              <a:rPr lang="nb-NO" b="1" dirty="0" err="1" smtClean="0"/>
              <a:t>becomes</a:t>
            </a:r>
            <a:r>
              <a:rPr lang="nb-NO" b="1" dirty="0" smtClean="0"/>
              <a:t> a </a:t>
            </a:r>
            <a:r>
              <a:rPr lang="nb-NO" b="1" dirty="0" err="1" smtClean="0"/>
              <a:t>upside-down</a:t>
            </a:r>
            <a:r>
              <a:rPr lang="nb-NO" b="1" dirty="0" smtClean="0"/>
              <a:t> ”mini </a:t>
            </a:r>
            <a:r>
              <a:rPr lang="nb-NO" b="1" dirty="0" err="1" smtClean="0"/>
              <a:t>universe</a:t>
            </a:r>
            <a:r>
              <a:rPr lang="nb-NO" b="1" dirty="0" smtClean="0"/>
              <a:t>”   </a:t>
            </a:r>
            <a:r>
              <a:rPr lang="nb-NO" sz="2400" b="1" dirty="0" smtClean="0"/>
              <a:t>Eu -&gt; </a:t>
            </a:r>
            <a:r>
              <a:rPr lang="nb-NO" sz="2400" dirty="0" smtClean="0"/>
              <a:t>∞</a:t>
            </a:r>
            <a:r>
              <a:rPr lang="nb-NO" sz="2400" b="1" dirty="0" smtClean="0"/>
              <a:t>  </a:t>
            </a:r>
            <a:r>
              <a:rPr lang="nb-NO" b="1" dirty="0" smtClean="0"/>
              <a:t>VS  </a:t>
            </a:r>
            <a:r>
              <a:rPr lang="nb-NO" sz="2400" b="1" dirty="0" smtClean="0"/>
              <a:t>Eu -&gt; 0 </a:t>
            </a:r>
            <a:endParaRPr lang="nb-NO" sz="2400" b="1" dirty="0"/>
          </a:p>
        </p:txBody>
      </p:sp>
      <p:sp>
        <p:nvSpPr>
          <p:cNvPr id="16" name="Høyrebuet pil 15"/>
          <p:cNvSpPr/>
          <p:nvPr/>
        </p:nvSpPr>
        <p:spPr>
          <a:xfrm>
            <a:off x="179512" y="1988840"/>
            <a:ext cx="576064" cy="453650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3851920" y="48691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Makes </a:t>
            </a:r>
            <a:r>
              <a:rPr lang="nb-NO" dirty="0" err="1" smtClean="0"/>
              <a:t>possible</a:t>
            </a:r>
            <a:r>
              <a:rPr lang="nb-NO" dirty="0" smtClean="0"/>
              <a:t>..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437112"/>
            <a:ext cx="212407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Pil høyre 17"/>
          <p:cNvSpPr/>
          <p:nvPr/>
        </p:nvSpPr>
        <p:spPr>
          <a:xfrm>
            <a:off x="2987824" y="5301208"/>
            <a:ext cx="648072" cy="432048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Pil høyre 18"/>
          <p:cNvSpPr/>
          <p:nvPr/>
        </p:nvSpPr>
        <p:spPr>
          <a:xfrm flipH="1">
            <a:off x="5796136" y="5301208"/>
            <a:ext cx="720080" cy="432048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4509120"/>
            <a:ext cx="22479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4365104"/>
            <a:ext cx="203835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ktangel 21"/>
          <p:cNvSpPr/>
          <p:nvPr/>
        </p:nvSpPr>
        <p:spPr>
          <a:xfrm>
            <a:off x="3707904" y="4797152"/>
            <a:ext cx="2016224" cy="1440160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Bildeforklaring formet som et rektangel 25"/>
          <p:cNvSpPr/>
          <p:nvPr/>
        </p:nvSpPr>
        <p:spPr>
          <a:xfrm>
            <a:off x="6588224" y="4365104"/>
            <a:ext cx="2376264" cy="2232248"/>
          </a:xfrm>
          <a:prstGeom prst="wedgeRectCallout">
            <a:avLst>
              <a:gd name="adj1" fmla="val -20037"/>
              <a:gd name="adj2" fmla="val 47648"/>
            </a:avLst>
          </a:prstGeom>
          <a:solidFill>
            <a:srgbClr val="FF0000">
              <a:alpha val="68000"/>
            </a:srgb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u="sng" dirty="0" smtClean="0"/>
              <a:t>CONSTANT</a:t>
            </a:r>
            <a:r>
              <a:rPr lang="nb-NO" b="1" dirty="0" smtClean="0"/>
              <a:t> FLOW </a:t>
            </a:r>
          </a:p>
          <a:p>
            <a:pPr algn="ctr"/>
            <a:r>
              <a:rPr lang="nb-NO" b="1" dirty="0" smtClean="0"/>
              <a:t>OF ”FOOD” </a:t>
            </a:r>
          </a:p>
        </p:txBody>
      </p:sp>
      <p:sp>
        <p:nvSpPr>
          <p:cNvPr id="27" name="Bildeforklaring formet som et rektangel 26"/>
          <p:cNvSpPr/>
          <p:nvPr/>
        </p:nvSpPr>
        <p:spPr>
          <a:xfrm>
            <a:off x="539552" y="4293096"/>
            <a:ext cx="2304256" cy="2088232"/>
          </a:xfrm>
          <a:prstGeom prst="wedgeRectCallout">
            <a:avLst>
              <a:gd name="adj1" fmla="val -20037"/>
              <a:gd name="adj2" fmla="val 47648"/>
            </a:avLst>
          </a:prstGeom>
          <a:solidFill>
            <a:srgbClr val="FF0000">
              <a:alpha val="68000"/>
            </a:srgb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u="sng" dirty="0" smtClean="0"/>
              <a:t>CONSTANT</a:t>
            </a:r>
            <a:r>
              <a:rPr lang="nb-NO" b="1" dirty="0" smtClean="0"/>
              <a:t> FLOW </a:t>
            </a:r>
          </a:p>
          <a:p>
            <a:pPr algn="ctr"/>
            <a:r>
              <a:rPr lang="nb-NO" b="1" dirty="0" smtClean="0"/>
              <a:t>OF ”FOOD”</a:t>
            </a:r>
          </a:p>
          <a:p>
            <a:pPr algn="ctr"/>
            <a:endParaRPr lang="nb-NO" b="1" u="sng" dirty="0"/>
          </a:p>
        </p:txBody>
      </p:sp>
      <p:sp>
        <p:nvSpPr>
          <p:cNvPr id="28" name="TekstSylinder 27"/>
          <p:cNvSpPr txBox="1"/>
          <p:nvPr/>
        </p:nvSpPr>
        <p:spPr>
          <a:xfrm>
            <a:off x="3851920" y="4869160"/>
            <a:ext cx="1800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/>
              <a:t>CONSTANTLY: </a:t>
            </a:r>
            <a:r>
              <a:rPr lang="nb-NO" sz="2000" b="1" dirty="0" err="1" smtClean="0"/>
              <a:t>Too-much-food</a:t>
            </a:r>
            <a:endParaRPr lang="nb-NO" sz="2000" b="1" dirty="0" smtClean="0"/>
          </a:p>
          <a:p>
            <a:r>
              <a:rPr lang="nb-NO" sz="3200" b="1" dirty="0" smtClean="0"/>
              <a:t>  Eu -&gt; </a:t>
            </a:r>
            <a:r>
              <a:rPr lang="nb-NO" sz="3200" dirty="0" smtClean="0"/>
              <a:t>∞</a:t>
            </a:r>
          </a:p>
          <a:p>
            <a:endParaRPr lang="nb-NO" b="1" u="sng" dirty="0" smtClean="0"/>
          </a:p>
        </p:txBody>
      </p:sp>
      <p:sp>
        <p:nvSpPr>
          <p:cNvPr id="30" name="TekstSylinder 29"/>
          <p:cNvSpPr txBox="1"/>
          <p:nvPr/>
        </p:nvSpPr>
        <p:spPr>
          <a:xfrm>
            <a:off x="6660232" y="400506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FF0000"/>
                </a:solidFill>
              </a:rPr>
              <a:t>TAX MONEY/FOOD</a:t>
            </a:r>
            <a:endParaRPr lang="nb-NO" b="1" dirty="0">
              <a:solidFill>
                <a:srgbClr val="FF0000"/>
              </a:solidFill>
            </a:endParaRPr>
          </a:p>
        </p:txBody>
      </p:sp>
      <p:sp>
        <p:nvSpPr>
          <p:cNvPr id="31" name="TekstSylinder 30"/>
          <p:cNvSpPr txBox="1"/>
          <p:nvPr/>
        </p:nvSpPr>
        <p:spPr>
          <a:xfrm>
            <a:off x="827584" y="393305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FF0000"/>
                </a:solidFill>
              </a:rPr>
              <a:t>TAX MONEY/FOOD</a:t>
            </a:r>
            <a:endParaRPr lang="nb-NO" b="1" dirty="0">
              <a:solidFill>
                <a:srgbClr val="FF0000"/>
              </a:solidFill>
            </a:endParaRPr>
          </a:p>
        </p:txBody>
      </p:sp>
      <p:sp>
        <p:nvSpPr>
          <p:cNvPr id="32" name="TekstSylinder 31"/>
          <p:cNvSpPr txBox="1"/>
          <p:nvPr/>
        </p:nvSpPr>
        <p:spPr>
          <a:xfrm>
            <a:off x="6156176" y="5013176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 smtClean="0"/>
              <a:t>Eu -&gt; </a:t>
            </a:r>
            <a:r>
              <a:rPr lang="nb-NO" sz="3200" dirty="0" smtClean="0"/>
              <a:t>∞</a:t>
            </a:r>
          </a:p>
        </p:txBody>
      </p:sp>
      <p:sp>
        <p:nvSpPr>
          <p:cNvPr id="33" name="Rektangel 32"/>
          <p:cNvSpPr/>
          <p:nvPr/>
        </p:nvSpPr>
        <p:spPr>
          <a:xfrm>
            <a:off x="6012160" y="4869160"/>
            <a:ext cx="2016224" cy="1440160"/>
          </a:xfrm>
          <a:prstGeom prst="rect">
            <a:avLst/>
          </a:prstGeom>
          <a:solidFill>
            <a:srgbClr val="FF0000">
              <a:alpha val="42000"/>
            </a:srgb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/>
      <p:bldP spid="18" grpId="0" animBg="1"/>
      <p:bldP spid="18" grpId="1" animBg="1"/>
      <p:bldP spid="19" grpId="0" animBg="1"/>
      <p:bldP spid="19" grpId="1" animBg="1"/>
      <p:bldP spid="22" grpId="0" animBg="1"/>
      <p:bldP spid="22" grpId="1" animBg="1"/>
      <p:bldP spid="26" grpId="0" animBg="1"/>
      <p:bldP spid="26" grpId="1" animBg="1"/>
      <p:bldP spid="27" grpId="0" animBg="1"/>
      <p:bldP spid="27" grpId="1" animBg="1"/>
      <p:bldP spid="27" grpId="2" animBg="1"/>
      <p:bldP spid="28" grpId="0"/>
      <p:bldP spid="28" grpId="1"/>
      <p:bldP spid="30" grpId="0"/>
      <p:bldP spid="30" grpId="1"/>
      <p:bldP spid="31" grpId="0" build="allAtOnce"/>
      <p:bldP spid="32" grpId="0"/>
      <p:bldP spid="32" grpId="1"/>
      <p:bldP spid="33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>
            <a:normAutofit/>
          </a:bodyPr>
          <a:lstStyle/>
          <a:p>
            <a:r>
              <a:rPr lang="nb-NO" sz="3600" dirty="0" err="1" smtClean="0"/>
              <a:t>Today</a:t>
            </a:r>
            <a:r>
              <a:rPr lang="nb-NO" sz="3600" dirty="0" smtClean="0"/>
              <a:t> a </a:t>
            </a:r>
            <a:r>
              <a:rPr lang="nb-NO" sz="3600" dirty="0" err="1" smtClean="0"/>
              <a:t>very</a:t>
            </a:r>
            <a:r>
              <a:rPr lang="nb-NO" sz="3600" dirty="0" smtClean="0"/>
              <a:t> </a:t>
            </a:r>
            <a:r>
              <a:rPr lang="nb-NO" sz="3600" dirty="0" err="1" smtClean="0"/>
              <a:t>small</a:t>
            </a:r>
            <a:r>
              <a:rPr lang="nb-NO" sz="3600" dirty="0" smtClean="0"/>
              <a:t> </a:t>
            </a:r>
            <a:r>
              <a:rPr lang="nb-NO" sz="3600" dirty="0" err="1" smtClean="0"/>
              <a:t>percentage</a:t>
            </a:r>
            <a:r>
              <a:rPr lang="nb-NO" sz="3600" dirty="0" smtClean="0"/>
              <a:t> of the </a:t>
            </a:r>
            <a:r>
              <a:rPr lang="nb-NO" sz="3600" dirty="0" err="1" smtClean="0"/>
              <a:t>worlds</a:t>
            </a:r>
            <a:r>
              <a:rPr lang="nb-NO" sz="3600" dirty="0" smtClean="0"/>
              <a:t> </a:t>
            </a:r>
            <a:r>
              <a:rPr lang="nb-NO" sz="3600" dirty="0" err="1" smtClean="0"/>
              <a:t>population</a:t>
            </a:r>
            <a:r>
              <a:rPr lang="nb-NO" sz="3600" dirty="0" smtClean="0"/>
              <a:t> lives </a:t>
            </a:r>
            <a:r>
              <a:rPr lang="nb-NO" sz="3600" dirty="0" err="1" smtClean="0"/>
              <a:t>inside</a:t>
            </a:r>
            <a:r>
              <a:rPr lang="nb-NO" sz="3600" dirty="0" smtClean="0"/>
              <a:t> a </a:t>
            </a:r>
            <a:r>
              <a:rPr lang="nb-NO" sz="3600" dirty="0" err="1" smtClean="0"/>
              <a:t>stiff</a:t>
            </a:r>
            <a:r>
              <a:rPr lang="nb-NO" sz="3600" dirty="0" smtClean="0"/>
              <a:t> system</a:t>
            </a:r>
            <a:endParaRPr lang="nb-NO" sz="3600" dirty="0"/>
          </a:p>
        </p:txBody>
      </p:sp>
      <p:pic>
        <p:nvPicPr>
          <p:cNvPr id="2051" name="Picture 3" descr="C:\Users\hed biotch\AppData\Local\Microsoft\Windows\Temporary Internet Files\Content.IE5\1Y7CHI8L\MP90041008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4078858" cy="5026174"/>
          </a:xfrm>
          <a:prstGeom prst="rect">
            <a:avLst/>
          </a:prstGeom>
          <a:noFill/>
        </p:spPr>
      </p:pic>
      <p:sp>
        <p:nvSpPr>
          <p:cNvPr id="6" name="TekstSylinder 5"/>
          <p:cNvSpPr txBox="1"/>
          <p:nvPr/>
        </p:nvSpPr>
        <p:spPr>
          <a:xfrm>
            <a:off x="4499992" y="1556792"/>
            <a:ext cx="464400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For a </a:t>
            </a:r>
            <a:r>
              <a:rPr lang="nb-NO" sz="2800" dirty="0" err="1" smtClean="0"/>
              <a:t>stiff</a:t>
            </a:r>
            <a:r>
              <a:rPr lang="nb-NO" sz="2800" dirty="0" smtClean="0"/>
              <a:t> system to </a:t>
            </a:r>
            <a:r>
              <a:rPr lang="nb-NO" sz="2800" dirty="0" err="1" smtClean="0"/>
              <a:t>become</a:t>
            </a:r>
            <a:r>
              <a:rPr lang="nb-NO" sz="2800" dirty="0" smtClean="0"/>
              <a:t> ”</a:t>
            </a:r>
            <a:r>
              <a:rPr lang="nb-NO" sz="2800" dirty="0" err="1" smtClean="0"/>
              <a:t>natural</a:t>
            </a:r>
            <a:r>
              <a:rPr lang="nb-NO" sz="2800" dirty="0" smtClean="0"/>
              <a:t>”  for the </a:t>
            </a:r>
            <a:r>
              <a:rPr lang="nb-NO" sz="2800" dirty="0" err="1" smtClean="0"/>
              <a:t>whole</a:t>
            </a:r>
            <a:r>
              <a:rPr lang="nb-NO" sz="2800" dirty="0" smtClean="0"/>
              <a:t> planets </a:t>
            </a:r>
            <a:r>
              <a:rPr lang="nb-NO" sz="2800" dirty="0" err="1" smtClean="0"/>
              <a:t>population</a:t>
            </a:r>
            <a:r>
              <a:rPr lang="nb-NO" sz="2800" dirty="0" smtClean="0"/>
              <a:t>, the planets </a:t>
            </a:r>
            <a:r>
              <a:rPr lang="nb-NO" sz="2800" dirty="0" err="1" smtClean="0"/>
              <a:t>population</a:t>
            </a:r>
            <a:r>
              <a:rPr lang="nb-NO" sz="2800" dirty="0" smtClean="0"/>
              <a:t> </a:t>
            </a:r>
            <a:r>
              <a:rPr lang="nb-NO" sz="2800" b="1" dirty="0" smtClean="0"/>
              <a:t>must be </a:t>
            </a:r>
            <a:r>
              <a:rPr lang="nb-NO" sz="2800" b="1" dirty="0" err="1" smtClean="0"/>
              <a:t>artifically</a:t>
            </a:r>
            <a:r>
              <a:rPr lang="nb-NO" sz="2800" b="1" dirty="0" smtClean="0"/>
              <a:t> </a:t>
            </a:r>
            <a:r>
              <a:rPr lang="nb-NO" sz="2800" b="1" dirty="0" err="1" smtClean="0"/>
              <a:t>reduced</a:t>
            </a:r>
            <a:r>
              <a:rPr lang="nb-NO" sz="2800" b="1" dirty="0" smtClean="0"/>
              <a:t>. </a:t>
            </a:r>
            <a:r>
              <a:rPr lang="nb-NO" sz="2800" dirty="0" smtClean="0"/>
              <a:t>To </a:t>
            </a:r>
            <a:r>
              <a:rPr lang="nb-NO" sz="2800" dirty="0" err="1" smtClean="0"/>
              <a:t>create</a:t>
            </a:r>
            <a:r>
              <a:rPr lang="nb-NO" sz="2800" dirty="0" smtClean="0"/>
              <a:t> a </a:t>
            </a:r>
            <a:r>
              <a:rPr lang="nb-NO" sz="2800" dirty="0" err="1" smtClean="0"/>
              <a:t>situation</a:t>
            </a:r>
            <a:r>
              <a:rPr lang="nb-NO" sz="2800" dirty="0" smtClean="0"/>
              <a:t> </a:t>
            </a:r>
            <a:r>
              <a:rPr lang="nb-NO" sz="2800" dirty="0" err="1" smtClean="0"/>
              <a:t>with</a:t>
            </a:r>
            <a:r>
              <a:rPr lang="nb-NO" sz="2800" dirty="0" smtClean="0"/>
              <a:t> </a:t>
            </a:r>
            <a:r>
              <a:rPr lang="nb-NO" sz="2800" b="1" dirty="0" err="1" smtClean="0"/>
              <a:t>constantly</a:t>
            </a:r>
            <a:r>
              <a:rPr lang="nb-NO" sz="2800" b="1" dirty="0" smtClean="0"/>
              <a:t> </a:t>
            </a:r>
            <a:r>
              <a:rPr lang="nb-NO" sz="2800" b="1" dirty="0" err="1" smtClean="0"/>
              <a:t>too-much-food</a:t>
            </a:r>
            <a:r>
              <a:rPr lang="nb-NO" sz="2800" b="1" dirty="0" smtClean="0"/>
              <a:t>. </a:t>
            </a:r>
          </a:p>
          <a:p>
            <a:endParaRPr lang="nb-NO" sz="2800" dirty="0" smtClean="0"/>
          </a:p>
          <a:p>
            <a:r>
              <a:rPr lang="nb-NO" sz="2800" b="1" dirty="0" smtClean="0">
                <a:solidFill>
                  <a:srgbClr val="00B050"/>
                </a:solidFill>
              </a:rPr>
              <a:t>Head </a:t>
            </a:r>
            <a:r>
              <a:rPr lang="nb-NO" sz="2800" b="1" dirty="0" err="1" smtClean="0">
                <a:solidFill>
                  <a:srgbClr val="00B050"/>
                </a:solidFill>
              </a:rPr>
              <a:t>Biotech</a:t>
            </a:r>
            <a:r>
              <a:rPr lang="nb-NO" sz="2800" b="1" dirty="0" smtClean="0">
                <a:solidFill>
                  <a:srgbClr val="00B050"/>
                </a:solidFill>
              </a:rPr>
              <a:t> </a:t>
            </a:r>
            <a:r>
              <a:rPr lang="nb-NO" sz="2800" dirty="0" err="1" smtClean="0"/>
              <a:t>will</a:t>
            </a:r>
            <a:r>
              <a:rPr lang="nb-NO" sz="2800" dirty="0" smtClean="0"/>
              <a:t> be a </a:t>
            </a:r>
            <a:r>
              <a:rPr lang="nb-NO" sz="2800" dirty="0" err="1" smtClean="0"/>
              <a:t>watch-dog</a:t>
            </a:r>
            <a:r>
              <a:rPr lang="nb-NO" sz="2800" dirty="0" smtClean="0"/>
              <a:t>, to make sure </a:t>
            </a:r>
            <a:r>
              <a:rPr lang="nb-NO" sz="2800" dirty="0" err="1" smtClean="0"/>
              <a:t>that</a:t>
            </a:r>
            <a:r>
              <a:rPr lang="nb-NO" sz="2800" dirty="0" smtClean="0"/>
              <a:t> </a:t>
            </a:r>
            <a:r>
              <a:rPr lang="nb-NO" sz="2800" dirty="0" err="1" smtClean="0"/>
              <a:t>this</a:t>
            </a:r>
            <a:r>
              <a:rPr lang="nb-NO" sz="2800" dirty="0" smtClean="0"/>
              <a:t> not </a:t>
            </a:r>
            <a:r>
              <a:rPr lang="nb-NO" sz="2800" dirty="0" err="1" smtClean="0"/>
              <a:t>happen</a:t>
            </a:r>
            <a:r>
              <a:rPr lang="nb-NO" sz="2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nb-NO" sz="3200" dirty="0" err="1" smtClean="0"/>
              <a:t>It’s</a:t>
            </a:r>
            <a:r>
              <a:rPr lang="nb-NO" sz="3200" dirty="0" smtClean="0"/>
              <a:t> all </a:t>
            </a:r>
            <a:r>
              <a:rPr lang="nb-NO" sz="3200" dirty="0" err="1" smtClean="0"/>
              <a:t>about</a:t>
            </a:r>
            <a:r>
              <a:rPr lang="nb-NO" sz="3200" dirty="0" smtClean="0"/>
              <a:t> </a:t>
            </a:r>
            <a:r>
              <a:rPr lang="nb-NO" sz="3200" b="1" dirty="0" err="1" smtClean="0"/>
              <a:t>politics</a:t>
            </a:r>
            <a:r>
              <a:rPr lang="nb-NO" sz="3200" dirty="0" smtClean="0"/>
              <a:t>. A </a:t>
            </a:r>
            <a:r>
              <a:rPr lang="nb-NO" sz="3200" dirty="0" err="1" smtClean="0"/>
              <a:t>pulling</a:t>
            </a:r>
            <a:r>
              <a:rPr lang="nb-NO" sz="3200" dirty="0" smtClean="0"/>
              <a:t> game </a:t>
            </a:r>
            <a:r>
              <a:rPr lang="nb-NO" sz="3200" dirty="0" err="1" smtClean="0"/>
              <a:t>between</a:t>
            </a:r>
            <a:r>
              <a:rPr lang="nb-NO" sz="3200" dirty="0" smtClean="0"/>
              <a:t> </a:t>
            </a:r>
            <a:r>
              <a:rPr lang="nb-NO" sz="3200" dirty="0" err="1" smtClean="0"/>
              <a:t>left</a:t>
            </a:r>
            <a:r>
              <a:rPr lang="nb-NO" sz="3200" dirty="0" smtClean="0"/>
              <a:t> and right </a:t>
            </a:r>
            <a:r>
              <a:rPr lang="nb-NO" sz="3200" dirty="0" err="1" smtClean="0"/>
              <a:t>wing</a:t>
            </a:r>
            <a:r>
              <a:rPr lang="nb-NO" sz="3200" dirty="0" smtClean="0"/>
              <a:t>.</a:t>
            </a:r>
            <a:endParaRPr lang="nb-NO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412776"/>
            <a:ext cx="382905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96752"/>
            <a:ext cx="4164323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Bildeforklaring formet som Pil høyre 9"/>
          <p:cNvSpPr/>
          <p:nvPr/>
        </p:nvSpPr>
        <p:spPr>
          <a:xfrm>
            <a:off x="5076056" y="5013176"/>
            <a:ext cx="3600400" cy="158417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095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err="1" smtClean="0"/>
              <a:t>Socialism</a:t>
            </a:r>
            <a:r>
              <a:rPr lang="nb-NO" b="1" dirty="0" smtClean="0"/>
              <a:t>. </a:t>
            </a:r>
            <a:r>
              <a:rPr lang="nb-NO" b="1" dirty="0" err="1" smtClean="0"/>
              <a:t>Higher</a:t>
            </a:r>
            <a:r>
              <a:rPr lang="nb-NO" b="1" dirty="0" smtClean="0"/>
              <a:t> </a:t>
            </a:r>
            <a:r>
              <a:rPr lang="nb-NO" b="1" dirty="0" err="1" smtClean="0"/>
              <a:t>taxes</a:t>
            </a:r>
            <a:r>
              <a:rPr lang="nb-NO" b="1" dirty="0" smtClean="0"/>
              <a:t> – more </a:t>
            </a:r>
            <a:r>
              <a:rPr lang="nb-NO" b="1" dirty="0" err="1" smtClean="0"/>
              <a:t>people</a:t>
            </a:r>
            <a:r>
              <a:rPr lang="nb-NO" b="1" dirty="0" smtClean="0"/>
              <a:t> in a </a:t>
            </a:r>
            <a:r>
              <a:rPr lang="nb-NO" b="1" dirty="0" err="1" smtClean="0"/>
              <a:t>too-much-energy</a:t>
            </a:r>
            <a:r>
              <a:rPr lang="nb-NO" b="1" dirty="0" smtClean="0"/>
              <a:t> </a:t>
            </a:r>
            <a:r>
              <a:rPr lang="nb-NO" b="1" dirty="0" err="1" smtClean="0"/>
              <a:t>context</a:t>
            </a:r>
            <a:r>
              <a:rPr lang="nb-NO" b="1" dirty="0" smtClean="0"/>
              <a:t>.  Pro: </a:t>
            </a:r>
            <a:r>
              <a:rPr lang="nb-NO" b="1" dirty="0" err="1" smtClean="0"/>
              <a:t>stiff</a:t>
            </a:r>
            <a:r>
              <a:rPr lang="nb-NO" b="1" dirty="0" smtClean="0"/>
              <a:t> systems.</a:t>
            </a:r>
            <a:endParaRPr lang="nb-NO" b="1" dirty="0"/>
          </a:p>
        </p:txBody>
      </p:sp>
      <p:sp>
        <p:nvSpPr>
          <p:cNvPr id="11" name="Bildeforklaring formet som Pil høyre 10"/>
          <p:cNvSpPr/>
          <p:nvPr/>
        </p:nvSpPr>
        <p:spPr>
          <a:xfrm flipH="1">
            <a:off x="539552" y="5013176"/>
            <a:ext cx="3672408" cy="158417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0266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err="1" smtClean="0"/>
              <a:t>Conservative</a:t>
            </a:r>
            <a:r>
              <a:rPr lang="nb-NO" b="1" dirty="0" smtClean="0"/>
              <a:t>. </a:t>
            </a:r>
            <a:r>
              <a:rPr lang="nb-NO" b="1" dirty="0" err="1" smtClean="0"/>
              <a:t>Lower</a:t>
            </a:r>
            <a:r>
              <a:rPr lang="nb-NO" b="1" dirty="0" smtClean="0"/>
              <a:t> </a:t>
            </a:r>
            <a:r>
              <a:rPr lang="nb-NO" b="1" dirty="0" err="1" smtClean="0"/>
              <a:t>taxes</a:t>
            </a:r>
            <a:r>
              <a:rPr lang="nb-NO" b="1" dirty="0" smtClean="0"/>
              <a:t> – </a:t>
            </a:r>
            <a:r>
              <a:rPr lang="nb-NO" b="1" dirty="0" err="1" smtClean="0"/>
              <a:t>fewer</a:t>
            </a:r>
            <a:r>
              <a:rPr lang="nb-NO" b="1" dirty="0" smtClean="0"/>
              <a:t> </a:t>
            </a:r>
            <a:r>
              <a:rPr lang="nb-NO" b="1" dirty="0" err="1" smtClean="0"/>
              <a:t>people</a:t>
            </a:r>
            <a:r>
              <a:rPr lang="nb-NO" b="1" dirty="0" smtClean="0"/>
              <a:t> in a </a:t>
            </a:r>
            <a:r>
              <a:rPr lang="nb-NO" b="1" dirty="0" err="1" smtClean="0"/>
              <a:t>too-much-energy</a:t>
            </a:r>
            <a:r>
              <a:rPr lang="nb-NO" b="1" dirty="0" smtClean="0"/>
              <a:t> </a:t>
            </a:r>
            <a:r>
              <a:rPr lang="nb-NO" b="1" dirty="0" err="1" smtClean="0"/>
              <a:t>context</a:t>
            </a:r>
            <a:r>
              <a:rPr lang="nb-NO" b="1" dirty="0" smtClean="0"/>
              <a:t>. Pro: </a:t>
            </a:r>
            <a:r>
              <a:rPr lang="nb-NO" b="1" dirty="0" err="1" smtClean="0"/>
              <a:t>free</a:t>
            </a:r>
            <a:r>
              <a:rPr lang="nb-NO" b="1" dirty="0" smtClean="0"/>
              <a:t> </a:t>
            </a:r>
            <a:r>
              <a:rPr lang="nb-NO" b="1" dirty="0" err="1" smtClean="0"/>
              <a:t>competition</a:t>
            </a:r>
            <a:r>
              <a:rPr lang="nb-NO" b="1" dirty="0" smtClean="0"/>
              <a:t>.</a:t>
            </a:r>
            <a:endParaRPr lang="nb-NO" b="1" dirty="0"/>
          </a:p>
        </p:txBody>
      </p:sp>
      <p:pic>
        <p:nvPicPr>
          <p:cNvPr id="14" name="Picture 2" descr="C:\Users\hed biotch\Desktop\Bjørn\Teodor Music\Pictures\logo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348880"/>
            <a:ext cx="6721729" cy="2660683"/>
          </a:xfrm>
          <a:prstGeom prst="rect">
            <a:avLst/>
          </a:prstGeom>
          <a:noFill/>
        </p:spPr>
      </p:pic>
      <p:sp>
        <p:nvSpPr>
          <p:cNvPr id="9" name="Bildeforklaring formet som et rektangel 8"/>
          <p:cNvSpPr/>
          <p:nvPr/>
        </p:nvSpPr>
        <p:spPr>
          <a:xfrm>
            <a:off x="5076056" y="2492896"/>
            <a:ext cx="3816424" cy="936104"/>
          </a:xfrm>
          <a:prstGeom prst="wedgeRectCallout">
            <a:avLst>
              <a:gd name="adj1" fmla="val -20413"/>
              <a:gd name="adj2" fmla="val 49133"/>
            </a:avLst>
          </a:prstGeom>
          <a:solidFill>
            <a:srgbClr val="7030A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ENERGY SITUATION IN A STIFF SYSTEM. POSITION NOT EARNED VIA </a:t>
            </a:r>
            <a:r>
              <a:rPr lang="nb-NO" u="sng" dirty="0" smtClean="0"/>
              <a:t>FREE COMPETITION</a:t>
            </a:r>
            <a:r>
              <a:rPr lang="nb-NO" dirty="0" smtClean="0"/>
              <a:t> – BUT BY </a:t>
            </a:r>
            <a:r>
              <a:rPr lang="nb-NO" u="sng" dirty="0" smtClean="0"/>
              <a:t>LAW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3923928" y="4221088"/>
            <a:ext cx="5220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 smtClean="0"/>
              <a:t>Socialism</a:t>
            </a:r>
            <a:r>
              <a:rPr lang="nb-NO" b="1" dirty="0" smtClean="0"/>
              <a:t> can never </a:t>
            </a:r>
            <a:r>
              <a:rPr lang="nb-NO" b="1" dirty="0" err="1" smtClean="0"/>
              <a:t>win</a:t>
            </a:r>
            <a:r>
              <a:rPr lang="nb-NO" b="1" dirty="0" smtClean="0"/>
              <a:t> </a:t>
            </a:r>
            <a:r>
              <a:rPr lang="nb-NO" b="1" dirty="0" err="1" smtClean="0"/>
              <a:t>if</a:t>
            </a:r>
            <a:r>
              <a:rPr lang="nb-NO" b="1" dirty="0" smtClean="0"/>
              <a:t> the human </a:t>
            </a:r>
            <a:r>
              <a:rPr lang="nb-NO" b="1" dirty="0" err="1" smtClean="0"/>
              <a:t>population</a:t>
            </a:r>
            <a:r>
              <a:rPr lang="nb-NO" b="1" dirty="0" smtClean="0"/>
              <a:t> is </a:t>
            </a:r>
            <a:r>
              <a:rPr lang="nb-NO" b="1" dirty="0" err="1" smtClean="0"/>
              <a:t>allowed</a:t>
            </a:r>
            <a:r>
              <a:rPr lang="nb-NO" b="1" dirty="0" smtClean="0"/>
              <a:t> to </a:t>
            </a:r>
            <a:r>
              <a:rPr lang="nb-NO" b="1" dirty="0" err="1" smtClean="0"/>
              <a:t>spread</a:t>
            </a:r>
            <a:r>
              <a:rPr lang="nb-NO" b="1" dirty="0" smtClean="0"/>
              <a:t> </a:t>
            </a:r>
            <a:r>
              <a:rPr lang="nb-NO" b="1" dirty="0" err="1" smtClean="0"/>
              <a:t>naturally</a:t>
            </a:r>
            <a:r>
              <a:rPr lang="nb-NO" b="1" dirty="0" smtClean="0"/>
              <a:t>. </a:t>
            </a:r>
            <a:r>
              <a:rPr lang="nb-NO" b="1" dirty="0" err="1" smtClean="0"/>
              <a:t>They</a:t>
            </a:r>
            <a:r>
              <a:rPr lang="nb-NO" b="1" dirty="0" smtClean="0"/>
              <a:t> have the </a:t>
            </a:r>
            <a:r>
              <a:rPr lang="nb-NO" b="1" dirty="0" err="1" smtClean="0"/>
              <a:t>motive</a:t>
            </a:r>
            <a:r>
              <a:rPr lang="nb-NO" b="1" dirty="0" smtClean="0"/>
              <a:t>.</a:t>
            </a:r>
            <a:endParaRPr lang="nb-NO" b="1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1331640" y="4941168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 smtClean="0"/>
              <a:t>Solution</a:t>
            </a:r>
            <a:r>
              <a:rPr lang="nb-NO" b="1" dirty="0" smtClean="0"/>
              <a:t>: Make sure </a:t>
            </a:r>
            <a:r>
              <a:rPr lang="nb-NO" b="1" dirty="0" err="1" smtClean="0"/>
              <a:t>that</a:t>
            </a:r>
            <a:r>
              <a:rPr lang="nb-NO" b="1" dirty="0" smtClean="0"/>
              <a:t> the human </a:t>
            </a:r>
            <a:r>
              <a:rPr lang="nb-NO" b="1" dirty="0" err="1" smtClean="0"/>
              <a:t>population</a:t>
            </a:r>
            <a:r>
              <a:rPr lang="nb-NO" b="1" dirty="0" smtClean="0"/>
              <a:t> </a:t>
            </a:r>
            <a:r>
              <a:rPr lang="nb-NO" b="1" dirty="0" err="1" smtClean="0"/>
              <a:t>stays</a:t>
            </a:r>
            <a:r>
              <a:rPr lang="nb-NO" b="1" dirty="0" smtClean="0"/>
              <a:t> as </a:t>
            </a:r>
            <a:r>
              <a:rPr lang="nb-NO" b="1" dirty="0" err="1" smtClean="0"/>
              <a:t>high</a:t>
            </a:r>
            <a:r>
              <a:rPr lang="nb-NO" b="1" dirty="0" smtClean="0"/>
              <a:t> as </a:t>
            </a:r>
            <a:r>
              <a:rPr lang="nb-NO" b="1" dirty="0" err="1" smtClean="0"/>
              <a:t>possible</a:t>
            </a:r>
            <a:r>
              <a:rPr lang="nb-NO" b="1" dirty="0" smtClean="0"/>
              <a:t>. This </a:t>
            </a:r>
            <a:r>
              <a:rPr lang="nb-NO" b="1" dirty="0" err="1" smtClean="0"/>
              <a:t>will</a:t>
            </a:r>
            <a:r>
              <a:rPr lang="nb-NO" b="1" dirty="0" smtClean="0"/>
              <a:t> </a:t>
            </a:r>
            <a:r>
              <a:rPr lang="nb-NO" b="1" dirty="0" err="1" smtClean="0"/>
              <a:t>ensure</a:t>
            </a:r>
            <a:r>
              <a:rPr lang="nb-NO" b="1" dirty="0" smtClean="0"/>
              <a:t> </a:t>
            </a:r>
            <a:r>
              <a:rPr lang="nb-NO" b="1" i="1" dirty="0" err="1" smtClean="0"/>
              <a:t>free</a:t>
            </a:r>
            <a:r>
              <a:rPr lang="nb-NO" b="1" i="1" dirty="0" smtClean="0"/>
              <a:t> </a:t>
            </a:r>
            <a:r>
              <a:rPr lang="nb-NO" b="1" i="1" dirty="0" err="1" smtClean="0"/>
              <a:t>competition</a:t>
            </a:r>
            <a:r>
              <a:rPr lang="nb-NO" b="1" i="1" dirty="0" smtClean="0"/>
              <a:t> </a:t>
            </a:r>
            <a:r>
              <a:rPr lang="nb-NO" b="1" dirty="0" smtClean="0"/>
              <a:t>to be </a:t>
            </a:r>
            <a:r>
              <a:rPr lang="nb-NO" b="1" dirty="0" err="1" smtClean="0"/>
              <a:t>how</a:t>
            </a:r>
            <a:r>
              <a:rPr lang="nb-NO" b="1" dirty="0" smtClean="0"/>
              <a:t> </a:t>
            </a:r>
            <a:r>
              <a:rPr lang="nb-NO" b="1" dirty="0" err="1" smtClean="0"/>
              <a:t>power</a:t>
            </a:r>
            <a:r>
              <a:rPr lang="nb-NO" b="1" dirty="0" smtClean="0"/>
              <a:t> </a:t>
            </a:r>
            <a:r>
              <a:rPr lang="nb-NO" b="1" dirty="0" err="1" smtClean="0"/>
              <a:t>distributes</a:t>
            </a:r>
            <a:r>
              <a:rPr lang="nb-NO" b="1" dirty="0" smtClean="0"/>
              <a:t> in the </a:t>
            </a:r>
            <a:r>
              <a:rPr lang="nb-NO" b="1" dirty="0" err="1" smtClean="0"/>
              <a:t>future</a:t>
            </a:r>
            <a:r>
              <a:rPr lang="nb-NO" b="1" dirty="0" smtClean="0"/>
              <a:t>, as it has for 4 billion years. It </a:t>
            </a:r>
            <a:r>
              <a:rPr lang="nb-NO" b="1" dirty="0" err="1" smtClean="0"/>
              <a:t>will</a:t>
            </a:r>
            <a:r>
              <a:rPr lang="nb-NO" b="1" dirty="0" smtClean="0"/>
              <a:t> </a:t>
            </a:r>
            <a:r>
              <a:rPr lang="nb-NO" b="1" dirty="0" err="1" smtClean="0"/>
              <a:t>keep</a:t>
            </a:r>
            <a:r>
              <a:rPr lang="nb-NO" b="1" dirty="0" smtClean="0"/>
              <a:t> on </a:t>
            </a:r>
            <a:r>
              <a:rPr lang="nb-NO" b="1" dirty="0" err="1" smtClean="0"/>
              <a:t>filtering</a:t>
            </a:r>
            <a:r>
              <a:rPr lang="nb-NO" b="1" dirty="0" smtClean="0"/>
              <a:t> </a:t>
            </a:r>
            <a:r>
              <a:rPr lang="nb-NO" b="1" dirty="0" err="1" smtClean="0"/>
              <a:t>away</a:t>
            </a:r>
            <a:r>
              <a:rPr lang="nb-NO" b="1" dirty="0" smtClean="0"/>
              <a:t> </a:t>
            </a:r>
            <a:r>
              <a:rPr lang="nb-NO" b="1" dirty="0" err="1" smtClean="0"/>
              <a:t>evil</a:t>
            </a:r>
            <a:r>
              <a:rPr lang="nb-NO" b="1" dirty="0" smtClean="0"/>
              <a:t>, and the </a:t>
            </a:r>
            <a:r>
              <a:rPr lang="nb-NO" b="1" dirty="0" err="1" smtClean="0"/>
              <a:t>universe</a:t>
            </a:r>
            <a:r>
              <a:rPr lang="nb-NO" b="1" dirty="0" smtClean="0"/>
              <a:t> </a:t>
            </a:r>
            <a:r>
              <a:rPr lang="nb-NO" b="1" dirty="0" err="1" smtClean="0"/>
              <a:t>get</a:t>
            </a:r>
            <a:r>
              <a:rPr lang="nb-NO" b="1" dirty="0" smtClean="0"/>
              <a:t> </a:t>
            </a:r>
            <a:r>
              <a:rPr lang="nb-NO" b="1" dirty="0" err="1" smtClean="0"/>
              <a:t>its</a:t>
            </a:r>
            <a:r>
              <a:rPr lang="nb-NO" b="1" dirty="0" smtClean="0"/>
              <a:t> </a:t>
            </a:r>
            <a:r>
              <a:rPr lang="nb-NO" b="1" dirty="0" err="1" smtClean="0"/>
              <a:t>will</a:t>
            </a:r>
            <a:r>
              <a:rPr lang="nb-NO" b="1" dirty="0" smtClean="0"/>
              <a:t>.</a:t>
            </a:r>
            <a:endParaRPr lang="nb-NO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9" grpId="0" build="allAtOnce" animBg="1"/>
      <p:bldP spid="13" grpId="0"/>
      <p:bldP spid="13" grpId="1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0" y="0"/>
            <a:ext cx="8445624" cy="133164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2. </a:t>
            </a:r>
            <a:r>
              <a:rPr lang="nb-NO" sz="3600" dirty="0" smtClean="0">
                <a:solidFill>
                  <a:srgbClr val="00B050"/>
                </a:solidFill>
              </a:rPr>
              <a:t>Head </a:t>
            </a:r>
            <a:r>
              <a:rPr lang="nb-NO" sz="3600" dirty="0" err="1" smtClean="0">
                <a:solidFill>
                  <a:srgbClr val="00B050"/>
                </a:solidFill>
              </a:rPr>
              <a:t>Biotech’s</a:t>
            </a:r>
            <a:r>
              <a:rPr lang="nb-NO" sz="3600" dirty="0" smtClean="0">
                <a:solidFill>
                  <a:srgbClr val="00B050"/>
                </a:solidFill>
              </a:rPr>
              <a:t> </a:t>
            </a:r>
            <a:r>
              <a:rPr lang="nb-NO" sz="3600" dirty="0" err="1" smtClean="0"/>
              <a:t>approach</a:t>
            </a:r>
            <a:r>
              <a:rPr lang="nb-NO" sz="3600" dirty="0" smtClean="0"/>
              <a:t> is to make sure </a:t>
            </a:r>
            <a:r>
              <a:rPr lang="nb-NO" sz="3600" dirty="0" err="1" smtClean="0"/>
              <a:t>that</a:t>
            </a:r>
            <a:r>
              <a:rPr lang="nb-NO" sz="3600" dirty="0" smtClean="0"/>
              <a:t> the </a:t>
            </a:r>
            <a:r>
              <a:rPr lang="nb-NO" sz="3600" dirty="0" err="1" smtClean="0"/>
              <a:t>worlds</a:t>
            </a:r>
            <a:r>
              <a:rPr lang="nb-NO" sz="3600" dirty="0" smtClean="0"/>
              <a:t> </a:t>
            </a:r>
            <a:r>
              <a:rPr lang="nb-NO" sz="3600" dirty="0" err="1" smtClean="0"/>
              <a:t>population</a:t>
            </a:r>
            <a:r>
              <a:rPr lang="nb-NO" sz="3600" dirty="0" smtClean="0"/>
              <a:t> can be as </a:t>
            </a:r>
            <a:r>
              <a:rPr lang="nb-NO" sz="3600" dirty="0" err="1" smtClean="0"/>
              <a:t>high</a:t>
            </a:r>
            <a:r>
              <a:rPr lang="nb-NO" sz="3600" dirty="0" smtClean="0"/>
              <a:t> as </a:t>
            </a:r>
            <a:r>
              <a:rPr lang="nb-NO" sz="3600" dirty="0" err="1" smtClean="0"/>
              <a:t>possible</a:t>
            </a:r>
            <a:r>
              <a:rPr lang="nb-NO" sz="3600" dirty="0" smtClean="0"/>
              <a:t>.</a:t>
            </a:r>
            <a:endParaRPr lang="nb-NO" sz="3600" dirty="0"/>
          </a:p>
        </p:txBody>
      </p:sp>
      <p:sp>
        <p:nvSpPr>
          <p:cNvPr id="5" name="Bildeforklaring formet som et rektangel 4"/>
          <p:cNvSpPr/>
          <p:nvPr/>
        </p:nvSpPr>
        <p:spPr>
          <a:xfrm>
            <a:off x="467544" y="4797152"/>
            <a:ext cx="4104456" cy="1872208"/>
          </a:xfrm>
          <a:prstGeom prst="wedgeRectCallout">
            <a:avLst>
              <a:gd name="adj1" fmla="val 68271"/>
              <a:gd name="adj2" fmla="val 85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/>
              <a:t>To make </a:t>
            </a:r>
            <a:r>
              <a:rPr lang="nb-NO" b="1" dirty="0" err="1" smtClean="0"/>
              <a:t>this</a:t>
            </a:r>
            <a:r>
              <a:rPr lang="nb-NO" b="1" dirty="0" smtClean="0"/>
              <a:t> </a:t>
            </a:r>
            <a:r>
              <a:rPr lang="nb-NO" b="1" dirty="0" err="1" smtClean="0"/>
              <a:t>energy</a:t>
            </a:r>
            <a:r>
              <a:rPr lang="nb-NO" b="1" dirty="0" smtClean="0"/>
              <a:t> </a:t>
            </a:r>
            <a:r>
              <a:rPr lang="nb-NO" b="1" dirty="0" err="1" smtClean="0"/>
              <a:t>context</a:t>
            </a:r>
            <a:r>
              <a:rPr lang="nb-NO" b="1" dirty="0" smtClean="0"/>
              <a:t> to </a:t>
            </a:r>
            <a:r>
              <a:rPr lang="nb-NO" b="1" dirty="0" err="1" smtClean="0"/>
              <a:t>become</a:t>
            </a:r>
            <a:r>
              <a:rPr lang="nb-NO" b="1" dirty="0" smtClean="0"/>
              <a:t> </a:t>
            </a:r>
            <a:r>
              <a:rPr lang="nb-NO" b="1" dirty="0" err="1" smtClean="0"/>
              <a:t>sustainable</a:t>
            </a:r>
            <a:r>
              <a:rPr lang="nb-NO" b="1" dirty="0" smtClean="0"/>
              <a:t> on the planet, it </a:t>
            </a:r>
            <a:r>
              <a:rPr lang="nb-NO" b="1" dirty="0" err="1" smtClean="0"/>
              <a:t>becomes</a:t>
            </a:r>
            <a:r>
              <a:rPr lang="nb-NO" b="1" dirty="0" smtClean="0"/>
              <a:t> </a:t>
            </a:r>
            <a:r>
              <a:rPr lang="nb-NO" b="1" dirty="0" err="1" smtClean="0"/>
              <a:t>necessarry</a:t>
            </a:r>
            <a:r>
              <a:rPr lang="nb-NO" b="1" dirty="0" smtClean="0"/>
              <a:t> to </a:t>
            </a:r>
            <a:r>
              <a:rPr lang="nb-NO" b="1" dirty="0" err="1" smtClean="0"/>
              <a:t>cut</a:t>
            </a:r>
            <a:r>
              <a:rPr lang="nb-NO" b="1" dirty="0" smtClean="0"/>
              <a:t> </a:t>
            </a:r>
            <a:r>
              <a:rPr lang="nb-NO" b="1" dirty="0" err="1" smtClean="0"/>
              <a:t>down</a:t>
            </a:r>
            <a:r>
              <a:rPr lang="nb-NO" b="1" dirty="0" smtClean="0"/>
              <a:t> on the </a:t>
            </a:r>
            <a:r>
              <a:rPr lang="nb-NO" b="1" dirty="0" err="1" smtClean="0"/>
              <a:t>natural</a:t>
            </a:r>
            <a:r>
              <a:rPr lang="nb-NO" b="1" dirty="0" smtClean="0"/>
              <a:t> </a:t>
            </a:r>
            <a:r>
              <a:rPr lang="nb-NO" b="1" dirty="0" err="1" smtClean="0"/>
              <a:t>population</a:t>
            </a:r>
            <a:r>
              <a:rPr lang="nb-NO" b="1" dirty="0" smtClean="0"/>
              <a:t> </a:t>
            </a:r>
            <a:r>
              <a:rPr lang="nb-NO" b="1" dirty="0" err="1" smtClean="0"/>
              <a:t>growth</a:t>
            </a:r>
            <a:r>
              <a:rPr lang="nb-NO" b="1" dirty="0" smtClean="0"/>
              <a:t>.</a:t>
            </a:r>
            <a:endParaRPr lang="nb-NO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4100863"/>
            <a:ext cx="3563888" cy="275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484784"/>
            <a:ext cx="3443881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Bildeforklaring formet som et rektangel 7"/>
          <p:cNvSpPr/>
          <p:nvPr/>
        </p:nvSpPr>
        <p:spPr>
          <a:xfrm>
            <a:off x="323528" y="1988840"/>
            <a:ext cx="4104456" cy="1872208"/>
          </a:xfrm>
          <a:prstGeom prst="wedgeRectCallout">
            <a:avLst>
              <a:gd name="adj1" fmla="val 68271"/>
              <a:gd name="adj2" fmla="val 85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/>
              <a:t>Head </a:t>
            </a:r>
            <a:r>
              <a:rPr lang="nb-NO" b="1" dirty="0" err="1" smtClean="0"/>
              <a:t>Biotech’s</a:t>
            </a:r>
            <a:r>
              <a:rPr lang="nb-NO" b="1" dirty="0" smtClean="0"/>
              <a:t> </a:t>
            </a:r>
            <a:r>
              <a:rPr lang="nb-NO" b="1" dirty="0" err="1" smtClean="0"/>
              <a:t>mission</a:t>
            </a:r>
            <a:r>
              <a:rPr lang="nb-NO" b="1" dirty="0" smtClean="0"/>
              <a:t> is to </a:t>
            </a:r>
            <a:r>
              <a:rPr lang="nb-NO" b="1" dirty="0" err="1" smtClean="0"/>
              <a:t>avoid</a:t>
            </a:r>
            <a:r>
              <a:rPr lang="nb-NO" b="1" dirty="0" smtClean="0"/>
              <a:t> </a:t>
            </a:r>
            <a:r>
              <a:rPr lang="nb-NO" b="1" dirty="0" err="1" smtClean="0"/>
              <a:t>this</a:t>
            </a:r>
            <a:r>
              <a:rPr lang="nb-NO" b="1" dirty="0" smtClean="0"/>
              <a:t> to </a:t>
            </a:r>
            <a:r>
              <a:rPr lang="nb-NO" b="1" dirty="0" err="1" smtClean="0"/>
              <a:t>happen</a:t>
            </a:r>
            <a:r>
              <a:rPr lang="nb-NO" b="1" dirty="0" smtClean="0"/>
              <a:t>. We </a:t>
            </a:r>
            <a:r>
              <a:rPr lang="nb-NO" b="1" dirty="0" err="1" smtClean="0"/>
              <a:t>will</a:t>
            </a:r>
            <a:r>
              <a:rPr lang="nb-NO" b="1" dirty="0" smtClean="0"/>
              <a:t> </a:t>
            </a:r>
            <a:r>
              <a:rPr lang="nb-NO" b="1" dirty="0" err="1" smtClean="0"/>
              <a:t>work</a:t>
            </a:r>
            <a:r>
              <a:rPr lang="nb-NO" b="1" dirty="0" smtClean="0"/>
              <a:t> to fill the planet </a:t>
            </a:r>
            <a:r>
              <a:rPr lang="nb-NO" b="1" dirty="0" err="1" smtClean="0"/>
              <a:t>with</a:t>
            </a:r>
            <a:r>
              <a:rPr lang="nb-NO" b="1" dirty="0" smtClean="0"/>
              <a:t> as many </a:t>
            </a:r>
            <a:r>
              <a:rPr lang="nb-NO" b="1" dirty="0" err="1" smtClean="0"/>
              <a:t>individuals</a:t>
            </a:r>
            <a:r>
              <a:rPr lang="nb-NO" b="1" dirty="0" smtClean="0"/>
              <a:t> as </a:t>
            </a:r>
            <a:r>
              <a:rPr lang="nb-NO" b="1" dirty="0" err="1" smtClean="0"/>
              <a:t>possible</a:t>
            </a:r>
            <a:r>
              <a:rPr lang="nb-NO" b="1" dirty="0" smtClean="0"/>
              <a:t> via </a:t>
            </a:r>
            <a:r>
              <a:rPr lang="nb-NO" b="1" dirty="0" err="1" smtClean="0"/>
              <a:t>research</a:t>
            </a:r>
            <a:r>
              <a:rPr lang="nb-NO" b="1" dirty="0" smtClean="0"/>
              <a:t> and </a:t>
            </a:r>
            <a:r>
              <a:rPr lang="nb-NO" b="1" dirty="0" err="1" smtClean="0"/>
              <a:t>feeding</a:t>
            </a:r>
            <a:r>
              <a:rPr lang="nb-NO" b="1" dirty="0" smtClean="0"/>
              <a:t> programs.</a:t>
            </a:r>
            <a:endParaRPr lang="nb-NO" b="1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348880"/>
            <a:ext cx="382905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2132856"/>
            <a:ext cx="61912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1916832"/>
            <a:ext cx="14287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4725144"/>
            <a:ext cx="14287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5085184"/>
            <a:ext cx="14287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284984"/>
            <a:ext cx="61912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4221088"/>
            <a:ext cx="2857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2320" y="3789040"/>
            <a:ext cx="2857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4941168"/>
            <a:ext cx="2857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1484784"/>
            <a:ext cx="2857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1628800"/>
            <a:ext cx="155257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1484784"/>
            <a:ext cx="155257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7864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kstSylinder 28"/>
          <p:cNvSpPr txBox="1"/>
          <p:nvPr/>
        </p:nvSpPr>
        <p:spPr>
          <a:xfrm>
            <a:off x="827584" y="3573016"/>
            <a:ext cx="7848872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4000" b="1" dirty="0" smtClean="0"/>
              <a:t>ACCUMULATION OF EVIL ON THIS PLANET HAS BEEN AVOIDED.</a:t>
            </a:r>
            <a:endParaRPr lang="nb-NO" sz="4000" b="1" dirty="0"/>
          </a:p>
        </p:txBody>
      </p:sp>
      <p:pic>
        <p:nvPicPr>
          <p:cNvPr id="30" name="Picture 2" descr="C:\Users\hed biotch\Desktop\Bjørn\Teodor Music\Pictures\logo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71800" y="5013176"/>
            <a:ext cx="3820216" cy="1512168"/>
          </a:xfrm>
          <a:prstGeom prst="rect">
            <a:avLst/>
          </a:prstGeom>
          <a:noFill/>
        </p:spPr>
      </p:pic>
      <p:sp>
        <p:nvSpPr>
          <p:cNvPr id="31" name="TekstSylinder 30"/>
          <p:cNvSpPr txBox="1"/>
          <p:nvPr/>
        </p:nvSpPr>
        <p:spPr>
          <a:xfrm>
            <a:off x="827584" y="260648"/>
            <a:ext cx="7848872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4000" b="1" dirty="0" smtClean="0"/>
              <a:t>WE HAVE STOPPED STIFF SYSTEMS POSSIBLE TAKING OVER .</a:t>
            </a:r>
            <a:endParaRPr lang="nb-NO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8" grpId="1" animBg="1"/>
      <p:bldP spid="29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556792"/>
            <a:ext cx="8496944" cy="4968552"/>
          </a:xfrm>
        </p:spPr>
        <p:txBody>
          <a:bodyPr>
            <a:normAutofit lnSpcReduction="10000"/>
          </a:bodyPr>
          <a:lstStyle/>
          <a:p>
            <a:pPr>
              <a:lnSpc>
                <a:spcPct val="170000"/>
              </a:lnSpc>
              <a:buNone/>
            </a:pPr>
            <a:endParaRPr lang="nb-NO" sz="2000" b="1" dirty="0" smtClean="0"/>
          </a:p>
          <a:p>
            <a:pPr>
              <a:lnSpc>
                <a:spcPct val="170000"/>
              </a:lnSpc>
              <a:buNone/>
            </a:pPr>
            <a:r>
              <a:rPr lang="nb-NO" sz="2000" dirty="0" smtClean="0"/>
              <a:t> </a:t>
            </a:r>
          </a:p>
          <a:p>
            <a:pPr>
              <a:lnSpc>
                <a:spcPct val="170000"/>
              </a:lnSpc>
              <a:buNone/>
            </a:pPr>
            <a:r>
              <a:rPr lang="nb-NO" sz="2000" dirty="0" smtClean="0"/>
              <a:t>1) </a:t>
            </a:r>
            <a:r>
              <a:rPr lang="nb-NO" sz="2000" dirty="0" err="1" smtClean="0"/>
              <a:t>Help</a:t>
            </a:r>
            <a:r>
              <a:rPr lang="nb-NO" sz="2000" dirty="0" smtClean="0"/>
              <a:t> Head </a:t>
            </a:r>
            <a:r>
              <a:rPr lang="nb-NO" sz="2000" dirty="0" err="1" smtClean="0"/>
              <a:t>Biotech</a:t>
            </a:r>
            <a:r>
              <a:rPr lang="nb-NO" sz="2000" dirty="0" smtClean="0"/>
              <a:t> to </a:t>
            </a:r>
            <a:r>
              <a:rPr lang="nb-NO" sz="2000" dirty="0" err="1" smtClean="0"/>
              <a:t>publish</a:t>
            </a:r>
            <a:r>
              <a:rPr lang="nb-NO" sz="2000" dirty="0" smtClean="0"/>
              <a:t> </a:t>
            </a:r>
            <a:r>
              <a:rPr lang="nb-NO" sz="2000" dirty="0" err="1" smtClean="0"/>
              <a:t>its</a:t>
            </a:r>
            <a:r>
              <a:rPr lang="nb-NO" sz="2000" dirty="0" smtClean="0"/>
              <a:t> </a:t>
            </a:r>
            <a:r>
              <a:rPr lang="nb-NO" sz="2000" dirty="0" err="1" smtClean="0"/>
              <a:t>version</a:t>
            </a:r>
            <a:r>
              <a:rPr lang="nb-NO" sz="2000" dirty="0" smtClean="0"/>
              <a:t> of </a:t>
            </a:r>
            <a:r>
              <a:rPr lang="nb-NO" sz="2000" dirty="0" err="1" smtClean="0"/>
              <a:t>fourth</a:t>
            </a:r>
            <a:r>
              <a:rPr lang="nb-NO" sz="2000" dirty="0" smtClean="0"/>
              <a:t> </a:t>
            </a:r>
            <a:r>
              <a:rPr lang="nb-NO" sz="2000" dirty="0" err="1" smtClean="0"/>
              <a:t>law</a:t>
            </a:r>
            <a:r>
              <a:rPr lang="nb-NO" sz="2000" dirty="0" smtClean="0"/>
              <a:t> of </a:t>
            </a:r>
            <a:r>
              <a:rPr lang="nb-NO" sz="2000" dirty="0" err="1" smtClean="0"/>
              <a:t>thermodynamics</a:t>
            </a:r>
            <a:r>
              <a:rPr lang="nb-NO" sz="2000" dirty="0" smtClean="0"/>
              <a:t>. </a:t>
            </a:r>
          </a:p>
          <a:p>
            <a:pPr>
              <a:lnSpc>
                <a:spcPct val="170000"/>
              </a:lnSpc>
              <a:buNone/>
            </a:pPr>
            <a:r>
              <a:rPr lang="nb-NO" sz="2000" dirty="0" smtClean="0"/>
              <a:t>		</a:t>
            </a:r>
            <a:r>
              <a:rPr lang="nb-NO" sz="2000" b="1" dirty="0" err="1" smtClean="0"/>
              <a:t>Cost</a:t>
            </a:r>
            <a:r>
              <a:rPr lang="nb-NO" sz="2000" b="1" dirty="0" smtClean="0"/>
              <a:t>: 5 – 10 000$</a:t>
            </a:r>
          </a:p>
          <a:p>
            <a:pPr>
              <a:lnSpc>
                <a:spcPct val="170000"/>
              </a:lnSpc>
              <a:buNone/>
            </a:pPr>
            <a:r>
              <a:rPr lang="nb-NO" sz="2000" dirty="0" smtClean="0"/>
              <a:t> 2) </a:t>
            </a:r>
            <a:r>
              <a:rPr lang="nb-NO" sz="2000" dirty="0" err="1" smtClean="0"/>
              <a:t>Establish</a:t>
            </a:r>
            <a:r>
              <a:rPr lang="nb-NO" sz="2000" dirty="0" smtClean="0"/>
              <a:t> </a:t>
            </a:r>
            <a:r>
              <a:rPr lang="nb-NO" sz="2000" dirty="0" err="1" smtClean="0"/>
              <a:t>one</a:t>
            </a:r>
            <a:r>
              <a:rPr lang="nb-NO" sz="2000" dirty="0" smtClean="0"/>
              <a:t> </a:t>
            </a:r>
            <a:r>
              <a:rPr lang="nb-NO" sz="2000" dirty="0" smtClean="0">
                <a:solidFill>
                  <a:srgbClr val="00B050"/>
                </a:solidFill>
              </a:rPr>
              <a:t>Head </a:t>
            </a:r>
            <a:r>
              <a:rPr lang="nb-NO" sz="2000" dirty="0" err="1">
                <a:solidFill>
                  <a:srgbClr val="00B050"/>
                </a:solidFill>
              </a:rPr>
              <a:t>B</a:t>
            </a:r>
            <a:r>
              <a:rPr lang="nb-NO" sz="2000" dirty="0" err="1" smtClean="0">
                <a:solidFill>
                  <a:srgbClr val="00B050"/>
                </a:solidFill>
              </a:rPr>
              <a:t>iotech</a:t>
            </a:r>
            <a:r>
              <a:rPr lang="nb-NO" sz="2000" dirty="0" smtClean="0"/>
              <a:t> </a:t>
            </a:r>
            <a:r>
              <a:rPr lang="nb-NO" sz="2000" dirty="0" err="1" smtClean="0"/>
              <a:t>research</a:t>
            </a:r>
            <a:r>
              <a:rPr lang="nb-NO" sz="2000" dirty="0" smtClean="0"/>
              <a:t> </a:t>
            </a:r>
            <a:r>
              <a:rPr lang="nb-NO" sz="2000" dirty="0" err="1" smtClean="0"/>
              <a:t>office</a:t>
            </a:r>
            <a:r>
              <a:rPr lang="nb-NO" sz="2000" dirty="0" smtClean="0"/>
              <a:t> in India (Bjørn). </a:t>
            </a:r>
            <a:r>
              <a:rPr lang="nb-NO" sz="2000" i="1" dirty="0" smtClean="0"/>
              <a:t>In </a:t>
            </a:r>
            <a:r>
              <a:rPr lang="nb-NO" sz="2000" i="1" dirty="0" err="1" smtClean="0"/>
              <a:t>vitro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meats</a:t>
            </a:r>
            <a:r>
              <a:rPr lang="nb-NO" sz="2000" dirty="0" smtClean="0"/>
              <a:t>.</a:t>
            </a:r>
          </a:p>
          <a:p>
            <a:pPr>
              <a:lnSpc>
                <a:spcPct val="170000"/>
              </a:lnSpc>
              <a:buNone/>
            </a:pPr>
            <a:r>
              <a:rPr lang="nb-NO" sz="2000" dirty="0" smtClean="0"/>
              <a:t>		</a:t>
            </a:r>
            <a:r>
              <a:rPr lang="nb-NO" sz="2000" b="1" dirty="0" err="1" smtClean="0"/>
              <a:t>Cost</a:t>
            </a:r>
            <a:r>
              <a:rPr lang="nb-NO" sz="2000" b="1" dirty="0" smtClean="0"/>
              <a:t>: 10 000$ per </a:t>
            </a:r>
            <a:r>
              <a:rPr lang="nb-NO" sz="2000" b="1" dirty="0" err="1" smtClean="0"/>
              <a:t>year</a:t>
            </a:r>
            <a:r>
              <a:rPr lang="nb-NO" sz="2000" b="1" dirty="0" smtClean="0"/>
              <a:t>.</a:t>
            </a:r>
          </a:p>
          <a:p>
            <a:pPr>
              <a:lnSpc>
                <a:spcPct val="170000"/>
              </a:lnSpc>
              <a:buNone/>
            </a:pPr>
            <a:r>
              <a:rPr lang="nb-NO" sz="2000" dirty="0" smtClean="0"/>
              <a:t>3) </a:t>
            </a:r>
            <a:r>
              <a:rPr lang="nb-NO" sz="2000" dirty="0" err="1" smtClean="0"/>
              <a:t>Establish</a:t>
            </a:r>
            <a:r>
              <a:rPr lang="nb-NO" sz="2000" dirty="0" smtClean="0"/>
              <a:t> </a:t>
            </a:r>
            <a:r>
              <a:rPr lang="nb-NO" sz="2000" dirty="0" err="1" smtClean="0"/>
              <a:t>two</a:t>
            </a:r>
            <a:r>
              <a:rPr lang="nb-NO" sz="2000" dirty="0" smtClean="0"/>
              <a:t> </a:t>
            </a:r>
            <a:r>
              <a:rPr lang="nb-NO" sz="2000" dirty="0" err="1" smtClean="0"/>
              <a:t>offices</a:t>
            </a:r>
            <a:r>
              <a:rPr lang="nb-NO" sz="2000" dirty="0" smtClean="0"/>
              <a:t>, </a:t>
            </a:r>
            <a:r>
              <a:rPr lang="nb-NO" sz="2000" dirty="0" err="1" smtClean="0"/>
              <a:t>one</a:t>
            </a:r>
            <a:r>
              <a:rPr lang="nb-NO" sz="2000" dirty="0" smtClean="0"/>
              <a:t> in India (Bjørn and Varma) and </a:t>
            </a:r>
            <a:r>
              <a:rPr lang="nb-NO" sz="2000" dirty="0" err="1" smtClean="0"/>
              <a:t>one</a:t>
            </a:r>
            <a:r>
              <a:rPr lang="nb-NO" sz="2000" dirty="0" smtClean="0"/>
              <a:t> in Pakistan (Nasir).</a:t>
            </a:r>
            <a:r>
              <a:rPr lang="nb-NO" sz="2000" i="1" dirty="0" smtClean="0"/>
              <a:t> In </a:t>
            </a:r>
            <a:r>
              <a:rPr lang="nb-NO" sz="2000" i="1" dirty="0" err="1" smtClean="0"/>
              <a:t>vitro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meats</a:t>
            </a:r>
            <a:r>
              <a:rPr lang="nb-NO" sz="2000" i="1" dirty="0" smtClean="0"/>
              <a:t>, </a:t>
            </a:r>
            <a:r>
              <a:rPr lang="nb-NO" sz="2000" i="1" dirty="0" err="1" smtClean="0"/>
              <a:t>Personalized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medicine</a:t>
            </a:r>
            <a:r>
              <a:rPr lang="nb-NO" sz="2000" i="1" dirty="0" smtClean="0"/>
              <a:t> and </a:t>
            </a:r>
            <a:r>
              <a:rPr lang="nb-NO" sz="2000" i="1" dirty="0" err="1" smtClean="0"/>
              <a:t>drought-resistant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crops</a:t>
            </a:r>
            <a:r>
              <a:rPr lang="nb-NO" sz="2000" i="1" dirty="0" smtClean="0"/>
              <a:t>.</a:t>
            </a:r>
            <a:r>
              <a:rPr lang="nb-NO" sz="2000" dirty="0" smtClean="0"/>
              <a:t> </a:t>
            </a:r>
            <a:r>
              <a:rPr lang="nb-NO" sz="2000" b="1" dirty="0" err="1" smtClean="0"/>
              <a:t>Cost</a:t>
            </a:r>
            <a:r>
              <a:rPr lang="nb-NO" sz="2000" b="1" dirty="0" smtClean="0"/>
              <a:t>: 30 000$ per </a:t>
            </a:r>
            <a:r>
              <a:rPr lang="nb-NO" sz="2000" b="1" dirty="0" err="1" smtClean="0"/>
              <a:t>year</a:t>
            </a:r>
            <a:r>
              <a:rPr lang="nb-NO" sz="2000" b="1" dirty="0" smtClean="0"/>
              <a:t>.</a:t>
            </a:r>
          </a:p>
        </p:txBody>
      </p:sp>
      <p:pic>
        <p:nvPicPr>
          <p:cNvPr id="5" name="Picture 2" descr="C:\Users\hed biotch\Desktop\Bjørn\Teodor Music\Pictures\logo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268760"/>
            <a:ext cx="2728727" cy="1080120"/>
          </a:xfrm>
          <a:prstGeom prst="rect">
            <a:avLst/>
          </a:prstGeom>
          <a:noFill/>
        </p:spPr>
      </p:pic>
      <p:sp>
        <p:nvSpPr>
          <p:cNvPr id="4" name="Rektangel 3"/>
          <p:cNvSpPr/>
          <p:nvPr/>
        </p:nvSpPr>
        <p:spPr>
          <a:xfrm>
            <a:off x="1187624" y="332656"/>
            <a:ext cx="6912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000" dirty="0" smtClean="0"/>
              <a:t>3. </a:t>
            </a:r>
            <a:r>
              <a:rPr lang="nb-NO" sz="4000" dirty="0" err="1" smtClean="0"/>
              <a:t>Investment</a:t>
            </a:r>
            <a:r>
              <a:rPr lang="nb-NO" sz="4000" dirty="0" smtClean="0"/>
              <a:t> </a:t>
            </a:r>
            <a:r>
              <a:rPr lang="nb-NO" sz="4000" dirty="0" err="1" smtClean="0"/>
              <a:t>packages</a:t>
            </a:r>
            <a:r>
              <a:rPr lang="nb-NO" sz="4000" dirty="0" smtClean="0"/>
              <a:t>.</a:t>
            </a:r>
            <a:endParaRPr lang="nb-NO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556792"/>
            <a:ext cx="8496944" cy="4968552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None/>
            </a:pPr>
            <a:r>
              <a:rPr lang="nb-NO" sz="2000" dirty="0" smtClean="0"/>
              <a:t>4)</a:t>
            </a:r>
            <a:r>
              <a:rPr lang="nb-NO" sz="2000" b="1" dirty="0" smtClean="0"/>
              <a:t> Ideal </a:t>
            </a:r>
            <a:r>
              <a:rPr lang="nb-NO" sz="2000" b="1" dirty="0" err="1" smtClean="0"/>
              <a:t>activity</a:t>
            </a:r>
            <a:r>
              <a:rPr lang="nb-NO" sz="2000" dirty="0" smtClean="0"/>
              <a:t>: </a:t>
            </a:r>
            <a:r>
              <a:rPr lang="nb-NO" sz="2000" i="1" dirty="0" smtClean="0"/>
              <a:t>Research</a:t>
            </a:r>
            <a:r>
              <a:rPr lang="nb-NO" sz="2000" dirty="0" smtClean="0"/>
              <a:t> and </a:t>
            </a:r>
            <a:r>
              <a:rPr lang="nb-NO" sz="2000" i="1" dirty="0" err="1" smtClean="0"/>
              <a:t>help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work</a:t>
            </a:r>
            <a:r>
              <a:rPr lang="nb-NO" sz="2000" i="1" dirty="0" smtClean="0"/>
              <a:t> </a:t>
            </a:r>
            <a:r>
              <a:rPr lang="nb-NO" sz="2000" dirty="0" smtClean="0"/>
              <a:t>(</a:t>
            </a:r>
            <a:r>
              <a:rPr lang="nb-NO" sz="2000" dirty="0" err="1" smtClean="0"/>
              <a:t>feeding</a:t>
            </a:r>
            <a:r>
              <a:rPr lang="nb-NO" sz="2000" dirty="0" smtClean="0"/>
              <a:t> and </a:t>
            </a:r>
            <a:r>
              <a:rPr lang="nb-NO" sz="2000" dirty="0" err="1" smtClean="0"/>
              <a:t>study</a:t>
            </a:r>
            <a:r>
              <a:rPr lang="nb-NO" sz="2000" dirty="0" smtClean="0"/>
              <a:t> </a:t>
            </a:r>
            <a:r>
              <a:rPr lang="nb-NO" sz="2000" dirty="0" err="1" smtClean="0"/>
              <a:t>centers</a:t>
            </a:r>
            <a:r>
              <a:rPr lang="nb-NO" sz="2000" dirty="0" smtClean="0"/>
              <a:t> for </a:t>
            </a:r>
            <a:r>
              <a:rPr lang="nb-NO" sz="2000" dirty="0" err="1" smtClean="0"/>
              <a:t>poor</a:t>
            </a:r>
            <a:r>
              <a:rPr lang="nb-NO" sz="2000" dirty="0" smtClean="0"/>
              <a:t> </a:t>
            </a:r>
            <a:r>
              <a:rPr lang="nb-NO" sz="2000" dirty="0" err="1" smtClean="0"/>
              <a:t>people</a:t>
            </a:r>
            <a:r>
              <a:rPr lang="nb-NO" sz="2000" dirty="0" smtClean="0"/>
              <a:t>). </a:t>
            </a:r>
            <a:r>
              <a:rPr lang="nb-NO" sz="2000" b="1" dirty="0" err="1" smtClean="0"/>
              <a:t>Cost</a:t>
            </a:r>
            <a:r>
              <a:rPr lang="nb-NO" sz="2000" b="1" dirty="0" smtClean="0"/>
              <a:t>: 30 000$ per </a:t>
            </a:r>
            <a:r>
              <a:rPr lang="nb-NO" sz="2000" b="1" dirty="0" err="1" smtClean="0"/>
              <a:t>year</a:t>
            </a:r>
            <a:r>
              <a:rPr lang="nb-NO" sz="2000" b="1" dirty="0" smtClean="0"/>
              <a:t> and up..</a:t>
            </a:r>
          </a:p>
          <a:p>
            <a:pPr>
              <a:lnSpc>
                <a:spcPct val="170000"/>
              </a:lnSpc>
              <a:buNone/>
            </a:pPr>
            <a:endParaRPr lang="nb-NO" sz="2000" b="1" dirty="0" smtClean="0"/>
          </a:p>
          <a:p>
            <a:pPr>
              <a:lnSpc>
                <a:spcPct val="170000"/>
              </a:lnSpc>
              <a:buNone/>
            </a:pPr>
            <a:r>
              <a:rPr lang="nb-NO" sz="2000" b="1" dirty="0" err="1" smtClean="0"/>
              <a:t>Payback</a:t>
            </a:r>
            <a:r>
              <a:rPr lang="nb-NO" sz="2000" b="1" dirty="0" smtClean="0"/>
              <a:t> on </a:t>
            </a:r>
            <a:r>
              <a:rPr lang="nb-NO" sz="2000" b="1" dirty="0" err="1" smtClean="0"/>
              <a:t>investments</a:t>
            </a:r>
            <a:r>
              <a:rPr lang="nb-NO" sz="2000" b="1" dirty="0" smtClean="0"/>
              <a:t>:</a:t>
            </a:r>
          </a:p>
          <a:p>
            <a:pPr>
              <a:lnSpc>
                <a:spcPct val="170000"/>
              </a:lnSpc>
              <a:buNone/>
            </a:pPr>
            <a:r>
              <a:rPr lang="nb-NO" sz="2000" dirty="0" smtClean="0"/>
              <a:t>1) Head </a:t>
            </a:r>
            <a:r>
              <a:rPr lang="nb-NO" sz="2000" dirty="0" err="1" smtClean="0"/>
              <a:t>Biotech’s</a:t>
            </a:r>
            <a:r>
              <a:rPr lang="nb-NO" sz="2000" dirty="0" smtClean="0"/>
              <a:t> </a:t>
            </a:r>
            <a:r>
              <a:rPr lang="nb-NO" sz="2000" dirty="0" err="1" smtClean="0"/>
              <a:t>main</a:t>
            </a:r>
            <a:r>
              <a:rPr lang="nb-NO" sz="2000" dirty="0" smtClean="0"/>
              <a:t> purpose is to </a:t>
            </a:r>
            <a:r>
              <a:rPr lang="nb-NO" sz="2000" dirty="0" err="1" smtClean="0"/>
              <a:t>work</a:t>
            </a:r>
            <a:r>
              <a:rPr lang="nb-NO" sz="2000" dirty="0" smtClean="0"/>
              <a:t> to make </a:t>
            </a:r>
            <a:r>
              <a:rPr lang="nb-NO" sz="2000" dirty="0" err="1" smtClean="0"/>
              <a:t>room</a:t>
            </a:r>
            <a:r>
              <a:rPr lang="nb-NO" sz="2000" dirty="0" smtClean="0"/>
              <a:t> for as many </a:t>
            </a:r>
            <a:r>
              <a:rPr lang="nb-NO" sz="2000" dirty="0" err="1" smtClean="0"/>
              <a:t>people</a:t>
            </a:r>
            <a:r>
              <a:rPr lang="nb-NO" sz="2000" dirty="0" smtClean="0"/>
              <a:t> as </a:t>
            </a:r>
            <a:r>
              <a:rPr lang="nb-NO" sz="2000" dirty="0" err="1" smtClean="0"/>
              <a:t>possible</a:t>
            </a:r>
            <a:r>
              <a:rPr lang="nb-NO" sz="2000" dirty="0" smtClean="0"/>
              <a:t> on the planet. </a:t>
            </a:r>
            <a:r>
              <a:rPr lang="nb-NO" sz="2000" dirty="0" err="1" smtClean="0"/>
              <a:t>However</a:t>
            </a:r>
            <a:r>
              <a:rPr lang="nb-NO" sz="2000" dirty="0" smtClean="0"/>
              <a:t>, our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research</a:t>
            </a:r>
            <a:r>
              <a:rPr lang="nb-NO" sz="2000" i="1" dirty="0" smtClean="0"/>
              <a:t> </a:t>
            </a:r>
            <a:r>
              <a:rPr lang="nb-NO" sz="2000" i="1" dirty="0" err="1" smtClean="0"/>
              <a:t>activity</a:t>
            </a:r>
            <a:r>
              <a:rPr lang="nb-NO" sz="2000" i="1" dirty="0" smtClean="0"/>
              <a:t> </a:t>
            </a:r>
            <a:r>
              <a:rPr lang="nb-NO" sz="2000" dirty="0" smtClean="0"/>
              <a:t>can </a:t>
            </a:r>
            <a:r>
              <a:rPr lang="nb-NO" sz="2000" dirty="0" err="1" smtClean="0"/>
              <a:t>create</a:t>
            </a:r>
            <a:r>
              <a:rPr lang="nb-NO" sz="2000" dirty="0" smtClean="0"/>
              <a:t> </a:t>
            </a:r>
            <a:r>
              <a:rPr lang="nb-NO" sz="2000" dirty="0" err="1" smtClean="0"/>
              <a:t>income</a:t>
            </a:r>
            <a:r>
              <a:rPr lang="nb-NO" sz="2000" dirty="0" smtClean="0"/>
              <a:t> in the </a:t>
            </a:r>
            <a:r>
              <a:rPr lang="nb-NO" sz="2000" dirty="0" err="1" smtClean="0"/>
              <a:t>future</a:t>
            </a:r>
            <a:r>
              <a:rPr lang="nb-NO" sz="2000" dirty="0" smtClean="0"/>
              <a:t>. </a:t>
            </a:r>
            <a:r>
              <a:rPr lang="nb-NO" sz="2000" dirty="0" err="1" smtClean="0"/>
              <a:t>Any</a:t>
            </a:r>
            <a:r>
              <a:rPr lang="nb-NO" sz="2000" dirty="0" smtClean="0"/>
              <a:t> </a:t>
            </a:r>
            <a:r>
              <a:rPr lang="nb-NO" sz="2000" dirty="0" err="1" smtClean="0"/>
              <a:t>research</a:t>
            </a:r>
            <a:r>
              <a:rPr lang="nb-NO" sz="2000" dirty="0" smtClean="0"/>
              <a:t> </a:t>
            </a:r>
            <a:r>
              <a:rPr lang="nb-NO" sz="2000" dirty="0" err="1" smtClean="0"/>
              <a:t>brekthroughs</a:t>
            </a:r>
            <a:r>
              <a:rPr lang="nb-NO" sz="2000" dirty="0" smtClean="0"/>
              <a:t> can </a:t>
            </a:r>
            <a:r>
              <a:rPr lang="nb-NO" sz="2000" dirty="0" err="1" smtClean="0"/>
              <a:t>create</a:t>
            </a:r>
            <a:r>
              <a:rPr lang="nb-NO" sz="2000" dirty="0" smtClean="0"/>
              <a:t> </a:t>
            </a:r>
            <a:r>
              <a:rPr lang="nb-NO" sz="2000" dirty="0" err="1" smtClean="0"/>
              <a:t>income</a:t>
            </a:r>
            <a:r>
              <a:rPr lang="nb-NO" sz="2000" dirty="0" smtClean="0"/>
              <a:t> as for </a:t>
            </a:r>
            <a:r>
              <a:rPr lang="nb-NO" sz="2000" dirty="0" err="1" smtClean="0"/>
              <a:t>ordinary</a:t>
            </a:r>
            <a:r>
              <a:rPr lang="nb-NO" sz="2000" dirty="0" smtClean="0"/>
              <a:t> </a:t>
            </a:r>
            <a:r>
              <a:rPr lang="nb-NO" sz="2000" dirty="0" err="1" smtClean="0"/>
              <a:t>biotech</a:t>
            </a:r>
            <a:r>
              <a:rPr lang="nb-NO" sz="2000" dirty="0" smtClean="0"/>
              <a:t> </a:t>
            </a:r>
            <a:r>
              <a:rPr lang="nb-NO" sz="2000" dirty="0" err="1" smtClean="0"/>
              <a:t>companies</a:t>
            </a:r>
            <a:r>
              <a:rPr lang="nb-NO" sz="2000" dirty="0" smtClean="0"/>
              <a:t>.</a:t>
            </a:r>
          </a:p>
          <a:p>
            <a:pPr>
              <a:lnSpc>
                <a:spcPct val="170000"/>
              </a:lnSpc>
              <a:buNone/>
            </a:pPr>
            <a:endParaRPr lang="nb-NO" sz="2000" b="1" dirty="0" smtClean="0"/>
          </a:p>
        </p:txBody>
      </p:sp>
      <p:pic>
        <p:nvPicPr>
          <p:cNvPr id="5" name="Picture 2" descr="C:\Users\hed biotch\Desktop\Bjørn\Teodor Music\Pictures\logo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60648"/>
            <a:ext cx="2537683" cy="10044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2564904"/>
            <a:ext cx="8496944" cy="381642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en-US" sz="8000" dirty="0" smtClean="0"/>
              <a:t>Our main activity will be research on </a:t>
            </a:r>
            <a:r>
              <a:rPr lang="en-US" sz="8000" i="1" dirty="0" smtClean="0"/>
              <a:t>personalized medicine</a:t>
            </a:r>
            <a:r>
              <a:rPr lang="en-US" sz="8000" dirty="0" smtClean="0"/>
              <a:t>, </a:t>
            </a:r>
            <a:r>
              <a:rPr lang="en-US" sz="8000" i="1" dirty="0" smtClean="0"/>
              <a:t>in vitro meats </a:t>
            </a:r>
            <a:r>
              <a:rPr lang="en-US" sz="8000" dirty="0" smtClean="0"/>
              <a:t>and </a:t>
            </a:r>
            <a:r>
              <a:rPr lang="nb-NO" sz="8000" i="1" dirty="0" err="1" smtClean="0"/>
              <a:t>drought-resistant</a:t>
            </a:r>
            <a:r>
              <a:rPr lang="nb-NO" sz="8000" i="1" dirty="0" smtClean="0"/>
              <a:t> </a:t>
            </a:r>
            <a:r>
              <a:rPr lang="nb-NO" sz="8000" i="1" dirty="0" err="1" smtClean="0"/>
              <a:t>crops</a:t>
            </a:r>
            <a:r>
              <a:rPr lang="nb-NO" sz="8000" dirty="0" smtClean="0"/>
              <a:t>. To </a:t>
            </a:r>
            <a:r>
              <a:rPr lang="nb-NO" sz="8000" dirty="0" err="1" smtClean="0"/>
              <a:t>prepare</a:t>
            </a:r>
            <a:r>
              <a:rPr lang="nb-NO" sz="8000" dirty="0" smtClean="0"/>
              <a:t> the planet for more </a:t>
            </a:r>
            <a:r>
              <a:rPr lang="nb-NO" sz="8000" dirty="0" err="1" smtClean="0"/>
              <a:t>people</a:t>
            </a:r>
            <a:r>
              <a:rPr lang="nb-NO" sz="8000" dirty="0" smtClean="0"/>
              <a:t>. </a:t>
            </a:r>
          </a:p>
          <a:p>
            <a:pPr>
              <a:lnSpc>
                <a:spcPct val="170000"/>
              </a:lnSpc>
            </a:pPr>
            <a:r>
              <a:rPr lang="en-US" sz="8000" dirty="0" smtClean="0"/>
              <a:t>Take universal responsibility. Make the planet a better place – by keeping it from developing in an evil direction via stiff systems.</a:t>
            </a:r>
          </a:p>
          <a:p>
            <a:pPr>
              <a:lnSpc>
                <a:spcPct val="170000"/>
              </a:lnSpc>
            </a:pPr>
            <a:r>
              <a:rPr lang="en-US" sz="8000" dirty="0" smtClean="0"/>
              <a:t>Political watch-dog from our point of view. An alternative political oriented help organization. </a:t>
            </a:r>
          </a:p>
          <a:p>
            <a:pPr>
              <a:lnSpc>
                <a:spcPct val="170000"/>
              </a:lnSpc>
            </a:pPr>
            <a:r>
              <a:rPr lang="en-US" sz="8000" dirty="0" smtClean="0"/>
              <a:t>Possible paybacks for investors: 1) Scientific breakthroughs/patents from our research work.</a:t>
            </a:r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</p:txBody>
      </p:sp>
      <p:pic>
        <p:nvPicPr>
          <p:cNvPr id="5" name="Picture 2" descr="C:\Users\hed biotch\Desktop\Bjørn\Teodor Music\Pictures\logo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196752"/>
            <a:ext cx="2537683" cy="1004499"/>
          </a:xfrm>
          <a:prstGeom prst="rect">
            <a:avLst/>
          </a:prstGeom>
          <a:noFill/>
        </p:spPr>
      </p:pic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nb-NO" dirty="0" err="1" smtClean="0"/>
              <a:t>Conclusion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hed biotch\Desktop\Bjørn\Teodor Music\Pictures\logo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60648"/>
            <a:ext cx="3689811" cy="1460550"/>
          </a:xfrm>
          <a:prstGeom prst="rect">
            <a:avLst/>
          </a:prstGeom>
          <a:noFill/>
        </p:spPr>
      </p:pic>
      <p:pic>
        <p:nvPicPr>
          <p:cNvPr id="10242" name="Picture 2" descr="Head Biotec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212976"/>
            <a:ext cx="2304256" cy="2304258"/>
          </a:xfrm>
          <a:prstGeom prst="rect">
            <a:avLst/>
          </a:prstGeom>
          <a:noFill/>
        </p:spPr>
      </p:pic>
      <p:sp>
        <p:nvSpPr>
          <p:cNvPr id="6" name="Bildeforklaring formet som et rektangel 5"/>
          <p:cNvSpPr/>
          <p:nvPr/>
        </p:nvSpPr>
        <p:spPr>
          <a:xfrm>
            <a:off x="1763688" y="1916832"/>
            <a:ext cx="5472608" cy="1080120"/>
          </a:xfrm>
          <a:prstGeom prst="wedgeRectCallout">
            <a:avLst>
              <a:gd name="adj1" fmla="val -21126"/>
              <a:gd name="adj2" fmla="val 491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b="1" dirty="0" err="1" smtClean="0"/>
              <a:t>Questions</a:t>
            </a:r>
            <a:r>
              <a:rPr lang="nb-NO" sz="2400" b="1" dirty="0" smtClean="0"/>
              <a:t> to Head </a:t>
            </a:r>
            <a:r>
              <a:rPr lang="nb-NO" sz="2400" b="1" dirty="0" err="1" smtClean="0"/>
              <a:t>Biotech’s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founder</a:t>
            </a:r>
            <a:r>
              <a:rPr lang="nb-NO" sz="2400" b="1" dirty="0" smtClean="0"/>
              <a:t>?</a:t>
            </a:r>
            <a:endParaRPr lang="nb-NO" sz="2400" b="1" dirty="0"/>
          </a:p>
        </p:txBody>
      </p:sp>
      <p:sp>
        <p:nvSpPr>
          <p:cNvPr id="5" name="TekstSylinder 4"/>
          <p:cNvSpPr txBox="1"/>
          <p:nvPr/>
        </p:nvSpPr>
        <p:spPr>
          <a:xfrm>
            <a:off x="2915816" y="5661248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               Bjørn Sponberg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smtClean="0"/>
              <a:t>       M.Sc. </a:t>
            </a:r>
            <a:r>
              <a:rPr lang="nb-NO" dirty="0" err="1" smtClean="0"/>
              <a:t>Molecular</a:t>
            </a:r>
            <a:r>
              <a:rPr lang="nb-NO" dirty="0" smtClean="0"/>
              <a:t> </a:t>
            </a:r>
            <a:r>
              <a:rPr lang="nb-NO" dirty="0" err="1" smtClean="0"/>
              <a:t>Medicine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       M.Sc. </a:t>
            </a:r>
            <a:r>
              <a:rPr lang="nb-NO" dirty="0" err="1" smtClean="0"/>
              <a:t>Bioinformatics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hed biotch\Desktop\Bjørn\Teodor Music\Pictures\logo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332656"/>
            <a:ext cx="3689811" cy="1460550"/>
          </a:xfrm>
          <a:prstGeom prst="rect">
            <a:avLst/>
          </a:prstGeom>
          <a:noFill/>
        </p:spPr>
      </p:pic>
      <p:sp>
        <p:nvSpPr>
          <p:cNvPr id="5" name="TekstSylinder 4"/>
          <p:cNvSpPr txBox="1"/>
          <p:nvPr/>
        </p:nvSpPr>
        <p:spPr>
          <a:xfrm>
            <a:off x="1763688" y="2708920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 smtClean="0"/>
          </a:p>
          <a:p>
            <a:pPr algn="ctr"/>
            <a:r>
              <a:rPr lang="nb-NO" dirty="0" smtClean="0">
                <a:hlinkClick r:id="rId3"/>
              </a:rPr>
              <a:t>http://headbiotech.wordpress.com/</a:t>
            </a:r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</TotalTime>
  <Words>838</Words>
  <Application>Microsoft Office PowerPoint</Application>
  <PresentationFormat>Skjermfremvisning (4:3)</PresentationFormat>
  <Paragraphs>78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17" baseType="lpstr">
      <vt:lpstr>Office-tema</vt:lpstr>
      <vt:lpstr> </vt:lpstr>
      <vt:lpstr>Lysbilde 2</vt:lpstr>
      <vt:lpstr> What makes Head Biotech unique? </vt:lpstr>
      <vt:lpstr>Lysbilde 4</vt:lpstr>
      <vt:lpstr>Lysbilde 5</vt:lpstr>
      <vt:lpstr>Lysbilde 6</vt:lpstr>
      <vt:lpstr>Governments experiences a CONSTANT incoming stream of energy/food. This is UNNATURAL and creates an energy-context that is  the opposite to the universes will; Eu -&gt; 0.  </vt:lpstr>
      <vt:lpstr>Head Biotech: Eu -&gt; 0 hinders evil to accumulate over good. Evil accumulates over good in stiff systems, because Eu -&gt; 0 is lost.  </vt:lpstr>
      <vt:lpstr>Today a very small percentage of the worlds population lives inside a stiff system</vt:lpstr>
      <vt:lpstr>It’s all about politics. A pulling game between left and right wing.</vt:lpstr>
      <vt:lpstr>2. Head Biotech’s approach is to make sure that the worlds population can be as high as possible.</vt:lpstr>
      <vt:lpstr>Lysbilde 12</vt:lpstr>
      <vt:lpstr>Lysbilde 13</vt:lpstr>
      <vt:lpstr>Conclusion</vt:lpstr>
      <vt:lpstr>Lysbilde 15</vt:lpstr>
      <vt:lpstr>Lysbilde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Affärsidé via SU Innovation AB</dc:title>
  <dc:creator>hed biotch</dc:creator>
  <cp:lastModifiedBy>hed biotch</cp:lastModifiedBy>
  <cp:revision>122</cp:revision>
  <dcterms:created xsi:type="dcterms:W3CDTF">2013-01-20T19:37:38Z</dcterms:created>
  <dcterms:modified xsi:type="dcterms:W3CDTF">2013-01-30T14:43:48Z</dcterms:modified>
</cp:coreProperties>
</file>